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0"/>
  </p:notesMasterIdLst>
  <p:handoutMasterIdLst>
    <p:handoutMasterId r:id="rId81"/>
  </p:handoutMasterIdLst>
  <p:sldIdLst>
    <p:sldId id="335" r:id="rId5"/>
    <p:sldId id="337" r:id="rId6"/>
    <p:sldId id="338" r:id="rId7"/>
    <p:sldId id="339" r:id="rId8"/>
    <p:sldId id="350" r:id="rId9"/>
    <p:sldId id="340" r:id="rId10"/>
    <p:sldId id="341" r:id="rId11"/>
    <p:sldId id="392" r:id="rId12"/>
    <p:sldId id="394" r:id="rId13"/>
    <p:sldId id="390" r:id="rId14"/>
    <p:sldId id="389" r:id="rId15"/>
    <p:sldId id="393" r:id="rId16"/>
    <p:sldId id="348" r:id="rId17"/>
    <p:sldId id="391" r:id="rId18"/>
    <p:sldId id="349" r:id="rId19"/>
    <p:sldId id="351" r:id="rId20"/>
    <p:sldId id="344" r:id="rId21"/>
    <p:sldId id="345" r:id="rId22"/>
    <p:sldId id="346" r:id="rId23"/>
    <p:sldId id="385" r:id="rId24"/>
    <p:sldId id="383" r:id="rId25"/>
    <p:sldId id="384" r:id="rId26"/>
    <p:sldId id="386" r:id="rId27"/>
    <p:sldId id="387" r:id="rId28"/>
    <p:sldId id="388" r:id="rId29"/>
    <p:sldId id="397" r:id="rId30"/>
    <p:sldId id="412" r:id="rId31"/>
    <p:sldId id="354" r:id="rId32"/>
    <p:sldId id="352" r:id="rId33"/>
    <p:sldId id="355" r:id="rId34"/>
    <p:sldId id="357" r:id="rId35"/>
    <p:sldId id="358" r:id="rId36"/>
    <p:sldId id="359" r:id="rId37"/>
    <p:sldId id="371" r:id="rId38"/>
    <p:sldId id="372" r:id="rId39"/>
    <p:sldId id="360" r:id="rId40"/>
    <p:sldId id="373" r:id="rId41"/>
    <p:sldId id="374" r:id="rId42"/>
    <p:sldId id="375" r:id="rId43"/>
    <p:sldId id="370" r:id="rId44"/>
    <p:sldId id="376" r:id="rId45"/>
    <p:sldId id="377" r:id="rId46"/>
    <p:sldId id="378" r:id="rId47"/>
    <p:sldId id="379" r:id="rId48"/>
    <p:sldId id="380" r:id="rId49"/>
    <p:sldId id="381" r:id="rId50"/>
    <p:sldId id="382" r:id="rId51"/>
    <p:sldId id="395" r:id="rId52"/>
    <p:sldId id="396" r:id="rId53"/>
    <p:sldId id="400" r:id="rId54"/>
    <p:sldId id="398" r:id="rId55"/>
    <p:sldId id="401" r:id="rId56"/>
    <p:sldId id="403" r:id="rId57"/>
    <p:sldId id="402" r:id="rId58"/>
    <p:sldId id="404" r:id="rId59"/>
    <p:sldId id="405" r:id="rId60"/>
    <p:sldId id="406" r:id="rId61"/>
    <p:sldId id="407" r:id="rId62"/>
    <p:sldId id="409" r:id="rId63"/>
    <p:sldId id="410" r:id="rId64"/>
    <p:sldId id="425" r:id="rId65"/>
    <p:sldId id="413" r:id="rId66"/>
    <p:sldId id="414" r:id="rId67"/>
    <p:sldId id="411" r:id="rId68"/>
    <p:sldId id="415" r:id="rId69"/>
    <p:sldId id="416" r:id="rId70"/>
    <p:sldId id="417" r:id="rId71"/>
    <p:sldId id="418" r:id="rId72"/>
    <p:sldId id="419" r:id="rId73"/>
    <p:sldId id="420" r:id="rId74"/>
    <p:sldId id="421" r:id="rId75"/>
    <p:sldId id="422" r:id="rId76"/>
    <p:sldId id="423" r:id="rId77"/>
    <p:sldId id="424" r:id="rId78"/>
    <p:sldId id="3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4F"/>
    <a:srgbClr val="FF40FF"/>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27" autoAdjust="0"/>
    <p:restoredTop sz="95344" autoAdjust="0"/>
  </p:normalViewPr>
  <p:slideViewPr>
    <p:cSldViewPr snapToGrid="0">
      <p:cViewPr>
        <p:scale>
          <a:sx n="110" d="100"/>
          <a:sy n="110" d="100"/>
        </p:scale>
        <p:origin x="-16" y="616"/>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2/2/26</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2/2/26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990660-4B7D-4C11-96DB-B19FFA8CA93C}" type="slidenum">
              <a:rPr lang="en-US" smtClean="0"/>
              <a:t>51</a:t>
            </a:fld>
            <a:endParaRPr lang="en-US" dirty="0"/>
          </a:p>
        </p:txBody>
      </p:sp>
    </p:spTree>
    <p:extLst>
      <p:ext uri="{BB962C8B-B14F-4D97-AF65-F5344CB8AC3E}">
        <p14:creationId xmlns:p14="http://schemas.microsoft.com/office/powerpoint/2010/main" val="4154373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GB"/>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GB"/>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GB"/>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4502834"/>
          </a:xfrm>
        </p:spPr>
        <p:txBody>
          <a:bodyPr/>
          <a:lstStyle/>
          <a:p>
            <a:r>
              <a:rPr lang="en-AU" noProof="0" dirty="0"/>
              <a:t>BSBCTR611</a:t>
            </a:r>
            <a:br>
              <a:rPr lang="en-AU" noProof="0" dirty="0"/>
            </a:br>
            <a:br>
              <a:rPr lang="en-AU" noProof="0" dirty="0"/>
            </a:br>
            <a:br>
              <a:rPr lang="en-AU" noProof="0" dirty="0"/>
            </a:br>
            <a:r>
              <a:rPr lang="en-AU" noProof="0" dirty="0"/>
              <a:t>Applying critical thinking</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70338-2997-74E4-0723-DD4B3E22122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5944D6-6F88-72D6-5DFC-286D2419645E}"/>
              </a:ext>
            </a:extLst>
          </p:cNvPr>
          <p:cNvSpPr>
            <a:spLocks noGrp="1"/>
          </p:cNvSpPr>
          <p:nvPr>
            <p:ph sz="quarter" idx="13"/>
          </p:nvPr>
        </p:nvSpPr>
        <p:spPr>
          <a:xfrm>
            <a:off x="893762" y="2157046"/>
            <a:ext cx="5202237" cy="4089576"/>
          </a:xfrm>
        </p:spPr>
        <p:txBody>
          <a:bodyPr>
            <a:normAutofit/>
          </a:bodyPr>
          <a:lstStyle/>
          <a:p>
            <a:r>
              <a:rPr lang="en-AU" dirty="0"/>
              <a:t>Marketing strategies aim to build the brand, generate leads, and convert them quickly. A key focus is ensuring that every area of ​​the business supports each other.</a:t>
            </a:r>
          </a:p>
          <a:p>
            <a:r>
              <a:rPr lang="en-AU" dirty="0"/>
              <a:t> .</a:t>
            </a:r>
          </a:p>
          <a:p>
            <a:r>
              <a:rPr lang="en-AU" dirty="0"/>
              <a:t> </a:t>
            </a:r>
          </a:p>
          <a:p>
            <a:r>
              <a:rPr lang="en-AU" dirty="0"/>
              <a:t>Other strategies include segmenting identified growth markets  </a:t>
            </a:r>
          </a:p>
        </p:txBody>
      </p:sp>
      <p:sp>
        <p:nvSpPr>
          <p:cNvPr id="3" name="Slide Number Placeholder 2">
            <a:extLst>
              <a:ext uri="{FF2B5EF4-FFF2-40B4-BE49-F238E27FC236}">
                <a16:creationId xmlns:a16="http://schemas.microsoft.com/office/drawing/2014/main" id="{2F3C6DE7-CC3C-D6F7-AD26-2FCC6AE5E667}"/>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10</a:t>
            </a:fld>
            <a:endParaRPr lang="en-AU" noProof="0" dirty="0"/>
          </a:p>
        </p:txBody>
      </p:sp>
      <p:sp>
        <p:nvSpPr>
          <p:cNvPr id="5" name="Title 1">
            <a:extLst>
              <a:ext uri="{FF2B5EF4-FFF2-40B4-BE49-F238E27FC236}">
                <a16:creationId xmlns:a16="http://schemas.microsoft.com/office/drawing/2014/main" id="{D8D652E3-826E-ACC3-817F-26B2D9AC9DC4}"/>
              </a:ext>
            </a:extLst>
          </p:cNvPr>
          <p:cNvSpPr>
            <a:spLocks noGrp="1"/>
          </p:cNvSpPr>
          <p:nvPr>
            <p:ph type="title"/>
          </p:nvPr>
        </p:nvSpPr>
        <p:spPr>
          <a:xfrm>
            <a:off x="899160" y="137160"/>
            <a:ext cx="6172200" cy="1249680"/>
          </a:xfrm>
        </p:spPr>
        <p:txBody>
          <a:bodyPr/>
          <a:lstStyle/>
          <a:p>
            <a:r>
              <a:rPr lang="en-AU" dirty="0"/>
              <a:t>Marketing Strategies</a:t>
            </a:r>
          </a:p>
        </p:txBody>
      </p:sp>
      <p:pic>
        <p:nvPicPr>
          <p:cNvPr id="6" name="Picture 5" descr="Horse chess Logo | Scalebranding">
            <a:extLst>
              <a:ext uri="{FF2B5EF4-FFF2-40B4-BE49-F238E27FC236}">
                <a16:creationId xmlns:a16="http://schemas.microsoft.com/office/drawing/2014/main" id="{A3797283-0305-C985-E995-2ACF773FE82D}"/>
              </a:ext>
            </a:extLst>
          </p:cNvPr>
          <p:cNvPicPr>
            <a:picLocks noChangeAspect="1"/>
          </p:cNvPicPr>
          <p:nvPr/>
        </p:nvPicPr>
        <p:blipFill>
          <a:blip r:embed="rId2"/>
          <a:srcRect l="28208" t="19362" r="27778" b="19132"/>
          <a:stretch>
            <a:fillRect/>
          </a:stretch>
        </p:blipFill>
        <p:spPr>
          <a:xfrm>
            <a:off x="8091947" y="1386840"/>
            <a:ext cx="3018505" cy="4218039"/>
          </a:xfrm>
          <a:prstGeom prst="rect">
            <a:avLst/>
          </a:prstGeom>
        </p:spPr>
      </p:pic>
    </p:spTree>
    <p:extLst>
      <p:ext uri="{BB962C8B-B14F-4D97-AF65-F5344CB8AC3E}">
        <p14:creationId xmlns:p14="http://schemas.microsoft.com/office/powerpoint/2010/main" val="345452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2520-FE23-EBC5-3A79-292BE94B4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AB4C8-A21D-CE79-B3A1-9EBD613B965B}"/>
              </a:ext>
            </a:extLst>
          </p:cNvPr>
          <p:cNvSpPr>
            <a:spLocks noGrp="1"/>
          </p:cNvSpPr>
          <p:nvPr>
            <p:ph type="title"/>
          </p:nvPr>
        </p:nvSpPr>
        <p:spPr>
          <a:xfrm>
            <a:off x="6095999" y="441960"/>
            <a:ext cx="5641897" cy="3316893"/>
          </a:xfrm>
        </p:spPr>
        <p:txBody>
          <a:bodyPr/>
          <a:lstStyle/>
          <a:p>
            <a:r>
              <a:rPr lang="en-AU" noProof="0" dirty="0"/>
              <a:t>What the company does </a:t>
            </a:r>
          </a:p>
        </p:txBody>
      </p:sp>
    </p:spTree>
    <p:extLst>
      <p:ext uri="{BB962C8B-B14F-4D97-AF65-F5344CB8AC3E}">
        <p14:creationId xmlns:p14="http://schemas.microsoft.com/office/powerpoint/2010/main" val="71527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ADDBC-A92A-9A00-812D-F8446646C77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7D9954-A0D5-903A-A3F5-51BCC1FC1719}"/>
              </a:ext>
            </a:extLst>
          </p:cNvPr>
          <p:cNvSpPr>
            <a:spLocks noGrp="1"/>
          </p:cNvSpPr>
          <p:nvPr>
            <p:ph sz="quarter" idx="13"/>
          </p:nvPr>
        </p:nvSpPr>
        <p:spPr>
          <a:xfrm>
            <a:off x="893762" y="2157046"/>
            <a:ext cx="5202237" cy="4089576"/>
          </a:xfrm>
        </p:spPr>
        <p:txBody>
          <a:bodyPr>
            <a:normAutofit/>
          </a:bodyPr>
          <a:lstStyle/>
          <a:p>
            <a:r>
              <a:rPr lang="en-AU" dirty="0"/>
              <a:t>M</a:t>
            </a:r>
            <a:r>
              <a:rPr lang="en-AU" noProof="0" dirty="0" err="1"/>
              <a:t>anufactures</a:t>
            </a:r>
            <a:r>
              <a:rPr lang="en-AU" noProof="0" dirty="0"/>
              <a:t> tablets for elementary school students and develops educational software and content that adapts to each child's learning progress. </a:t>
            </a:r>
          </a:p>
          <a:p>
            <a:r>
              <a:rPr lang="en-AU" noProof="0" dirty="0"/>
              <a:t>Currently, the company sells tablets and software subscriptions to schools, where teachers coordinate classroom activities. This business model is B2B. </a:t>
            </a:r>
          </a:p>
        </p:txBody>
      </p:sp>
      <p:sp>
        <p:nvSpPr>
          <p:cNvPr id="3" name="Slide Number Placeholder 2">
            <a:extLst>
              <a:ext uri="{FF2B5EF4-FFF2-40B4-BE49-F238E27FC236}">
                <a16:creationId xmlns:a16="http://schemas.microsoft.com/office/drawing/2014/main" id="{C160E8CD-4E2C-5C36-7320-575C268C6AF9}"/>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12</a:t>
            </a:fld>
            <a:endParaRPr lang="en-AU" noProof="0" dirty="0"/>
          </a:p>
        </p:txBody>
      </p:sp>
      <p:pic>
        <p:nvPicPr>
          <p:cNvPr id="2" name="Picture 1" descr="9,200+ Kids Tablet Stock Illustrations, Royalty-Free Vector Graphics &amp; Clip  Art - iStock">
            <a:extLst>
              <a:ext uri="{FF2B5EF4-FFF2-40B4-BE49-F238E27FC236}">
                <a16:creationId xmlns:a16="http://schemas.microsoft.com/office/drawing/2014/main" id="{46A30048-67F3-8750-B1B0-8128D244F9BC}"/>
              </a:ext>
            </a:extLst>
          </p:cNvPr>
          <p:cNvPicPr>
            <a:picLocks noChangeAspect="1"/>
          </p:cNvPicPr>
          <p:nvPr/>
        </p:nvPicPr>
        <p:blipFill>
          <a:blip r:embed="rId2"/>
          <a:stretch>
            <a:fillRect/>
          </a:stretch>
        </p:blipFill>
        <p:spPr>
          <a:xfrm>
            <a:off x="6833937" y="1098576"/>
            <a:ext cx="4660848" cy="4660848"/>
          </a:xfrm>
          <a:prstGeom prst="rect">
            <a:avLst/>
          </a:prstGeom>
        </p:spPr>
      </p:pic>
      <p:sp>
        <p:nvSpPr>
          <p:cNvPr id="5" name="Title 1">
            <a:extLst>
              <a:ext uri="{FF2B5EF4-FFF2-40B4-BE49-F238E27FC236}">
                <a16:creationId xmlns:a16="http://schemas.microsoft.com/office/drawing/2014/main" id="{5C28BE8C-AF9A-0478-3428-24ED000DA13C}"/>
              </a:ext>
            </a:extLst>
          </p:cNvPr>
          <p:cNvSpPr>
            <a:spLocks noGrp="1"/>
          </p:cNvSpPr>
          <p:nvPr>
            <p:ph type="title"/>
          </p:nvPr>
        </p:nvSpPr>
        <p:spPr>
          <a:xfrm>
            <a:off x="899160" y="137160"/>
            <a:ext cx="6172200" cy="1249680"/>
          </a:xfrm>
        </p:spPr>
        <p:txBody>
          <a:bodyPr/>
          <a:lstStyle/>
          <a:p>
            <a:r>
              <a:rPr lang="en-AU" dirty="0" err="1"/>
              <a:t>Worlducation</a:t>
            </a:r>
            <a:endParaRPr lang="en-AU" noProof="0" dirty="0"/>
          </a:p>
        </p:txBody>
      </p:sp>
    </p:spTree>
    <p:extLst>
      <p:ext uri="{BB962C8B-B14F-4D97-AF65-F5344CB8AC3E}">
        <p14:creationId xmlns:p14="http://schemas.microsoft.com/office/powerpoint/2010/main" val="236501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47B5D-CC34-BBA3-C45F-771487AEF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77203-CB7F-DE13-693D-8BCF96F8C199}"/>
              </a:ext>
            </a:extLst>
          </p:cNvPr>
          <p:cNvSpPr>
            <a:spLocks noGrp="1"/>
          </p:cNvSpPr>
          <p:nvPr>
            <p:ph type="title"/>
          </p:nvPr>
        </p:nvSpPr>
        <p:spPr>
          <a:xfrm>
            <a:off x="6095999" y="441960"/>
            <a:ext cx="5641897" cy="3316893"/>
          </a:xfrm>
        </p:spPr>
        <p:txBody>
          <a:bodyPr/>
          <a:lstStyle/>
          <a:p>
            <a:r>
              <a:rPr lang="en-AU" noProof="0" dirty="0"/>
              <a:t>Stakeholders</a:t>
            </a:r>
          </a:p>
        </p:txBody>
      </p:sp>
    </p:spTree>
    <p:extLst>
      <p:ext uri="{BB962C8B-B14F-4D97-AF65-F5344CB8AC3E}">
        <p14:creationId xmlns:p14="http://schemas.microsoft.com/office/powerpoint/2010/main" val="372204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EA0670-A932-45DB-029D-B55DE9834936}"/>
              </a:ext>
            </a:extLst>
          </p:cNvPr>
          <p:cNvSpPr>
            <a:spLocks noGrp="1"/>
          </p:cNvSpPr>
          <p:nvPr>
            <p:ph type="sldNum" sz="quarter" idx="4294967295"/>
          </p:nvPr>
        </p:nvSpPr>
        <p:spPr>
          <a:xfrm>
            <a:off x="0" y="6246813"/>
            <a:ext cx="1189038" cy="365125"/>
          </a:xfrm>
        </p:spPr>
        <p:txBody>
          <a:bodyPr/>
          <a:lstStyle/>
          <a:p>
            <a:fld id="{B5CEABB6-07DC-46E8-9B57-56EC44A396E5}" type="slidenum">
              <a:rPr lang="en-US" smtClean="0"/>
              <a:pPr/>
              <a:t>14</a:t>
            </a:fld>
            <a:endParaRPr lang="en-US" dirty="0"/>
          </a:p>
        </p:txBody>
      </p:sp>
      <p:pic>
        <p:nvPicPr>
          <p:cNvPr id="9" name="Picture Placeholder 8" descr="Cartoon Inspector Holding Magnifying Glass Stock Vector (Royalty Free)  37885354 | Shutterstock">
            <a:extLst>
              <a:ext uri="{FF2B5EF4-FFF2-40B4-BE49-F238E27FC236}">
                <a16:creationId xmlns:a16="http://schemas.microsoft.com/office/drawing/2014/main" id="{06BB51F3-BFC1-1605-33D4-CD823B9CC4A1}"/>
              </a:ext>
            </a:extLst>
          </p:cNvPr>
          <p:cNvPicPr>
            <a:picLocks noGrp="1" noChangeAspect="1"/>
          </p:cNvPicPr>
          <p:nvPr>
            <p:ph type="pic" sz="quarter" idx="10"/>
          </p:nvPr>
        </p:nvPicPr>
        <p:blipFill>
          <a:blip r:embed="rId2"/>
          <a:srcRect l="10509" r="10509"/>
          <a:stretch>
            <a:fillRect/>
          </a:stretch>
        </p:blipFill>
        <p:spPr>
          <a:xfrm>
            <a:off x="0" y="0"/>
            <a:ext cx="4581525" cy="6602413"/>
          </a:xfrm>
          <a:prstGeom prst="rect">
            <a:avLst/>
          </a:prstGeom>
        </p:spPr>
      </p:pic>
      <p:sp>
        <p:nvSpPr>
          <p:cNvPr id="10" name="Title 1">
            <a:extLst>
              <a:ext uri="{FF2B5EF4-FFF2-40B4-BE49-F238E27FC236}">
                <a16:creationId xmlns:a16="http://schemas.microsoft.com/office/drawing/2014/main" id="{190CA0CC-E07C-2C78-C3CB-8556548068F9}"/>
              </a:ext>
            </a:extLst>
          </p:cNvPr>
          <p:cNvSpPr>
            <a:spLocks noGrp="1"/>
          </p:cNvSpPr>
          <p:nvPr>
            <p:ph type="title"/>
          </p:nvPr>
        </p:nvSpPr>
        <p:spPr>
          <a:xfrm>
            <a:off x="5391647" y="256430"/>
            <a:ext cx="6172200" cy="1249680"/>
          </a:xfrm>
        </p:spPr>
        <p:txBody>
          <a:bodyPr/>
          <a:lstStyle/>
          <a:p>
            <a:r>
              <a:rPr lang="en-AU" noProof="0" dirty="0"/>
              <a:t>About my role</a:t>
            </a:r>
          </a:p>
        </p:txBody>
      </p:sp>
      <p:sp>
        <p:nvSpPr>
          <p:cNvPr id="11" name="Text Placeholder 3">
            <a:extLst>
              <a:ext uri="{FF2B5EF4-FFF2-40B4-BE49-F238E27FC236}">
                <a16:creationId xmlns:a16="http://schemas.microsoft.com/office/drawing/2014/main" id="{5DB98091-A9D7-73B7-CFD6-CD165831D321}"/>
              </a:ext>
            </a:extLst>
          </p:cNvPr>
          <p:cNvSpPr>
            <a:spLocks noGrp="1"/>
          </p:cNvSpPr>
          <p:nvPr>
            <p:ph type="body" sz="quarter" idx="11"/>
          </p:nvPr>
        </p:nvSpPr>
        <p:spPr>
          <a:xfrm>
            <a:off x="5391647" y="2207150"/>
            <a:ext cx="5900225" cy="3961228"/>
          </a:xfrm>
        </p:spPr>
        <p:txBody>
          <a:bodyPr>
            <a:normAutofit fontScale="92500" lnSpcReduction="20000"/>
          </a:bodyPr>
          <a:lstStyle/>
          <a:p>
            <a:r>
              <a:rPr lang="en-AU" noProof="0" dirty="0"/>
              <a:t>IT professional under the supervision of Divya Sapra. </a:t>
            </a:r>
          </a:p>
          <a:p>
            <a:endParaRPr lang="en-AU" noProof="0" dirty="0"/>
          </a:p>
          <a:p>
            <a:r>
              <a:rPr lang="en-AU" noProof="0" dirty="0"/>
              <a:t>Analysing systems and resolving complex business problems, especially those related to:</a:t>
            </a:r>
          </a:p>
          <a:p>
            <a:pPr marL="342900" indent="-342900">
              <a:buFont typeface="Arial" panose="020B0604020202020204" pitchFamily="34" charset="0"/>
              <a:buChar char="•"/>
            </a:pPr>
            <a:r>
              <a:rPr lang="en-AU" noProof="0" dirty="0"/>
              <a:t>ERP system</a:t>
            </a:r>
          </a:p>
          <a:p>
            <a:pPr marL="342900" indent="-342900">
              <a:buFont typeface="Arial" panose="020B0604020202020204" pitchFamily="34" charset="0"/>
              <a:buChar char="•"/>
            </a:pPr>
            <a:r>
              <a:rPr lang="en-AU" noProof="0" dirty="0"/>
              <a:t>supply chain</a:t>
            </a:r>
          </a:p>
          <a:p>
            <a:pPr marL="342900" indent="-342900">
              <a:buFont typeface="Arial" panose="020B0604020202020204" pitchFamily="34" charset="0"/>
              <a:buChar char="•"/>
            </a:pPr>
            <a:r>
              <a:rPr lang="en-AU" noProof="0" dirty="0"/>
              <a:t>software delivery</a:t>
            </a:r>
          </a:p>
          <a:p>
            <a:pPr marL="342900" indent="-342900">
              <a:buFont typeface="Arial" panose="020B0604020202020204" pitchFamily="34" charset="0"/>
              <a:buChar char="•"/>
            </a:pPr>
            <a:r>
              <a:rPr lang="en-AU" noProof="0" dirty="0"/>
              <a:t>technology solutions.</a:t>
            </a:r>
          </a:p>
          <a:p>
            <a:endParaRPr lang="en-AU" noProof="0" dirty="0"/>
          </a:p>
        </p:txBody>
      </p:sp>
    </p:spTree>
    <p:extLst>
      <p:ext uri="{BB962C8B-B14F-4D97-AF65-F5344CB8AC3E}">
        <p14:creationId xmlns:p14="http://schemas.microsoft.com/office/powerpoint/2010/main" val="140647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FFD417-1031-6303-3943-BEF6762021D9}"/>
              </a:ext>
            </a:extLst>
          </p:cNvPr>
          <p:cNvSpPr>
            <a:spLocks noGrp="1"/>
          </p:cNvSpPr>
          <p:nvPr>
            <p:ph type="body" sz="quarter" idx="11"/>
          </p:nvPr>
        </p:nvSpPr>
        <p:spPr>
          <a:xfrm>
            <a:off x="899160" y="1740240"/>
            <a:ext cx="3961075" cy="3209677"/>
          </a:xfrm>
        </p:spPr>
        <p:txBody>
          <a:bodyPr>
            <a:normAutofit/>
          </a:bodyPr>
          <a:lstStyle/>
          <a:p>
            <a:pPr>
              <a:lnSpc>
                <a:spcPct val="120000"/>
              </a:lnSpc>
            </a:pPr>
            <a:r>
              <a:rPr lang="en-AU" noProof="0" dirty="0"/>
              <a:t>Senior Management</a:t>
            </a:r>
            <a:br>
              <a:rPr lang="en-AU" noProof="0" dirty="0"/>
            </a:br>
            <a:r>
              <a:rPr lang="en-AU" noProof="0" dirty="0"/>
              <a:t> and Founders</a:t>
            </a:r>
          </a:p>
          <a:p>
            <a:pPr>
              <a:lnSpc>
                <a:spcPct val="120000"/>
              </a:lnSpc>
            </a:pPr>
            <a:endParaRPr lang="en-AU" noProof="0" dirty="0"/>
          </a:p>
          <a:p>
            <a:pPr>
              <a:lnSpc>
                <a:spcPct val="120000"/>
              </a:lnSpc>
            </a:pPr>
            <a:r>
              <a:rPr lang="en-AU" noProof="0" dirty="0"/>
              <a:t>Operations Team</a:t>
            </a:r>
          </a:p>
          <a:p>
            <a:pPr>
              <a:lnSpc>
                <a:spcPct val="120000"/>
              </a:lnSpc>
            </a:pPr>
            <a:endParaRPr lang="en-AU" noProof="0" dirty="0"/>
          </a:p>
          <a:p>
            <a:pPr>
              <a:lnSpc>
                <a:spcPct val="120000"/>
              </a:lnSpc>
            </a:pPr>
            <a:r>
              <a:rPr lang="en-AU" noProof="0" dirty="0"/>
              <a:t>Manufacturing Team</a:t>
            </a:r>
          </a:p>
          <a:p>
            <a:pPr>
              <a:lnSpc>
                <a:spcPct val="120000"/>
              </a:lnSpc>
            </a:pPr>
            <a:endParaRPr lang="en-AU" noProof="0" dirty="0"/>
          </a:p>
          <a:p>
            <a:pPr>
              <a:lnSpc>
                <a:spcPct val="120000"/>
              </a:lnSpc>
            </a:pPr>
            <a:endParaRPr lang="en-AU" noProof="0" dirty="0"/>
          </a:p>
        </p:txBody>
      </p:sp>
      <p:sp>
        <p:nvSpPr>
          <p:cNvPr id="4" name="Slide Number Placeholder 3">
            <a:extLst>
              <a:ext uri="{FF2B5EF4-FFF2-40B4-BE49-F238E27FC236}">
                <a16:creationId xmlns:a16="http://schemas.microsoft.com/office/drawing/2014/main" id="{1E6A737F-22EE-A98E-E9B2-3936C5E586F4}"/>
              </a:ext>
            </a:extLst>
          </p:cNvPr>
          <p:cNvSpPr>
            <a:spLocks noGrp="1"/>
          </p:cNvSpPr>
          <p:nvPr>
            <p:ph type="sldNum" sz="quarter" idx="12"/>
          </p:nvPr>
        </p:nvSpPr>
        <p:spPr/>
        <p:txBody>
          <a:bodyPr/>
          <a:lstStyle/>
          <a:p>
            <a:fld id="{B5CEABB6-07DC-46E8-9B57-56EC44A396E5}" type="slidenum">
              <a:rPr lang="en-AU" noProof="0" smtClean="0"/>
              <a:pPr/>
              <a:t>15</a:t>
            </a:fld>
            <a:endParaRPr lang="en-AU" noProof="0" dirty="0"/>
          </a:p>
        </p:txBody>
      </p:sp>
      <p:sp>
        <p:nvSpPr>
          <p:cNvPr id="8" name="TextBox 7">
            <a:extLst>
              <a:ext uri="{FF2B5EF4-FFF2-40B4-BE49-F238E27FC236}">
                <a16:creationId xmlns:a16="http://schemas.microsoft.com/office/drawing/2014/main" id="{B5F3D7E5-51FD-1CC0-0686-33DF8B2086DD}"/>
              </a:ext>
            </a:extLst>
          </p:cNvPr>
          <p:cNvSpPr txBox="1"/>
          <p:nvPr/>
        </p:nvSpPr>
        <p:spPr>
          <a:xfrm>
            <a:off x="6993837" y="2570904"/>
            <a:ext cx="6097656" cy="1408078"/>
          </a:xfrm>
          <a:prstGeom prst="rect">
            <a:avLst/>
          </a:prstGeom>
          <a:noFill/>
        </p:spPr>
        <p:txBody>
          <a:bodyPr wrap="square">
            <a:spAutoFit/>
          </a:bodyPr>
          <a:lstStyle/>
          <a:p>
            <a:pPr>
              <a:lnSpc>
                <a:spcPct val="120000"/>
              </a:lnSpc>
            </a:pPr>
            <a:endParaRPr lang="en-AU" noProof="0" dirty="0"/>
          </a:p>
          <a:p>
            <a:pPr>
              <a:lnSpc>
                <a:spcPct val="120000"/>
              </a:lnSpc>
            </a:pPr>
            <a:r>
              <a:rPr lang="en-AU" b="1" noProof="0" dirty="0"/>
              <a:t>IT Professional (My Role)</a:t>
            </a:r>
          </a:p>
          <a:p>
            <a:pPr>
              <a:lnSpc>
                <a:spcPct val="120000"/>
              </a:lnSpc>
            </a:pPr>
            <a:endParaRPr lang="en-AU" noProof="0" dirty="0"/>
          </a:p>
          <a:p>
            <a:pPr>
              <a:lnSpc>
                <a:spcPct val="120000"/>
              </a:lnSpc>
            </a:pPr>
            <a:r>
              <a:rPr lang="en-AU" b="1" noProof="0" dirty="0"/>
              <a:t>IT Professional Supervisor (Divya Sapra)</a:t>
            </a:r>
          </a:p>
        </p:txBody>
      </p:sp>
      <p:pic>
        <p:nvPicPr>
          <p:cNvPr id="9" name="Picture 8" descr="Cartoon Stick Man Drawing Conceptual Illustration Of Cheerful, Optimistic  And Smiling Businessman Waving His Hand. Royalty Free SVG, Cliparts,  Vectors, and Stock Illustration. Image 127716907.">
            <a:extLst>
              <a:ext uri="{FF2B5EF4-FFF2-40B4-BE49-F238E27FC236}">
                <a16:creationId xmlns:a16="http://schemas.microsoft.com/office/drawing/2014/main" id="{256897D8-E58B-CD10-5EA2-4EDA402212CC}"/>
              </a:ext>
            </a:extLst>
          </p:cNvPr>
          <p:cNvPicPr>
            <a:picLocks noChangeAspect="1"/>
          </p:cNvPicPr>
          <p:nvPr/>
        </p:nvPicPr>
        <p:blipFill>
          <a:blip r:embed="rId2"/>
          <a:stretch>
            <a:fillRect/>
          </a:stretch>
        </p:blipFill>
        <p:spPr>
          <a:xfrm>
            <a:off x="3909917" y="1453045"/>
            <a:ext cx="2868569" cy="3784069"/>
          </a:xfrm>
          <a:prstGeom prst="rect">
            <a:avLst/>
          </a:prstGeom>
        </p:spPr>
      </p:pic>
      <p:sp>
        <p:nvSpPr>
          <p:cNvPr id="6" name="Title 1">
            <a:extLst>
              <a:ext uri="{FF2B5EF4-FFF2-40B4-BE49-F238E27FC236}">
                <a16:creationId xmlns:a16="http://schemas.microsoft.com/office/drawing/2014/main" id="{4D82EA6E-133D-B224-4C68-442922476FA2}"/>
              </a:ext>
            </a:extLst>
          </p:cNvPr>
          <p:cNvSpPr>
            <a:spLocks noGrp="1"/>
          </p:cNvSpPr>
          <p:nvPr>
            <p:ph type="title"/>
          </p:nvPr>
        </p:nvSpPr>
        <p:spPr>
          <a:xfrm>
            <a:off x="899160" y="137160"/>
            <a:ext cx="6172200" cy="1249680"/>
          </a:xfrm>
        </p:spPr>
        <p:txBody>
          <a:bodyPr/>
          <a:lstStyle/>
          <a:p>
            <a:r>
              <a:rPr lang="en-AU" noProof="0" dirty="0"/>
              <a:t>Stakeholders</a:t>
            </a:r>
          </a:p>
        </p:txBody>
      </p:sp>
      <p:sp>
        <p:nvSpPr>
          <p:cNvPr id="10" name="TextBox 9">
            <a:extLst>
              <a:ext uri="{FF2B5EF4-FFF2-40B4-BE49-F238E27FC236}">
                <a16:creationId xmlns:a16="http://schemas.microsoft.com/office/drawing/2014/main" id="{4E8328F9-69FC-F12E-C02A-FBBD23BE80C2}"/>
              </a:ext>
            </a:extLst>
          </p:cNvPr>
          <p:cNvSpPr txBox="1"/>
          <p:nvPr/>
        </p:nvSpPr>
        <p:spPr>
          <a:xfrm>
            <a:off x="2113324" y="5259434"/>
            <a:ext cx="8336445" cy="410882"/>
          </a:xfrm>
          <a:prstGeom prst="rect">
            <a:avLst/>
          </a:prstGeom>
          <a:noFill/>
        </p:spPr>
        <p:txBody>
          <a:bodyPr wrap="square">
            <a:spAutoFit/>
          </a:bodyPr>
          <a:lstStyle/>
          <a:p>
            <a:pPr>
              <a:lnSpc>
                <a:spcPct val="120000"/>
              </a:lnSpc>
            </a:pPr>
            <a:r>
              <a:rPr lang="en-AU" noProof="0" dirty="0"/>
              <a:t>Sales Team     	 Customers </a:t>
            </a:r>
            <a:r>
              <a:rPr lang="en-AU" dirty="0"/>
              <a:t>             </a:t>
            </a:r>
            <a:r>
              <a:rPr lang="en-AU" noProof="0" dirty="0"/>
              <a:t>Finance Team and Investors</a:t>
            </a:r>
          </a:p>
        </p:txBody>
      </p:sp>
    </p:spTree>
    <p:extLst>
      <p:ext uri="{BB962C8B-B14F-4D97-AF65-F5344CB8AC3E}">
        <p14:creationId xmlns:p14="http://schemas.microsoft.com/office/powerpoint/2010/main" val="94794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1961-7474-4DB0-97FF-E232C78B3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BAF2C-3B4C-542B-6CA4-F8E1E3168F72}"/>
              </a:ext>
            </a:extLst>
          </p:cNvPr>
          <p:cNvSpPr>
            <a:spLocks noGrp="1"/>
          </p:cNvSpPr>
          <p:nvPr>
            <p:ph type="title"/>
          </p:nvPr>
        </p:nvSpPr>
        <p:spPr>
          <a:xfrm>
            <a:off x="6095999" y="441960"/>
            <a:ext cx="5641897" cy="3316893"/>
          </a:xfrm>
        </p:spPr>
        <p:txBody>
          <a:bodyPr/>
          <a:lstStyle/>
          <a:p>
            <a:r>
              <a:rPr lang="en-AU" noProof="0" dirty="0"/>
              <a:t>Summary of Numeric and Financial Data</a:t>
            </a:r>
          </a:p>
        </p:txBody>
      </p:sp>
    </p:spTree>
    <p:extLst>
      <p:ext uri="{BB962C8B-B14F-4D97-AF65-F5344CB8AC3E}">
        <p14:creationId xmlns:p14="http://schemas.microsoft.com/office/powerpoint/2010/main" val="1912356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1249680"/>
          </a:xfrm>
        </p:spPr>
        <p:txBody>
          <a:bodyPr/>
          <a:lstStyle/>
          <a:p>
            <a:r>
              <a:rPr lang="en-AU" noProof="0" dirty="0"/>
              <a:t>Summary</a:t>
            </a:r>
          </a:p>
        </p:txBody>
      </p:sp>
      <p:sp>
        <p:nvSpPr>
          <p:cNvPr id="3" name="Text Placeholder 2">
            <a:extLst>
              <a:ext uri="{FF2B5EF4-FFF2-40B4-BE49-F238E27FC236}">
                <a16:creationId xmlns:a16="http://schemas.microsoft.com/office/drawing/2014/main" id="{681FD557-D53B-0844-8823-CB23872487AF}"/>
              </a:ext>
            </a:extLst>
          </p:cNvPr>
          <p:cNvSpPr>
            <a:spLocks noGrp="1"/>
          </p:cNvSpPr>
          <p:nvPr>
            <p:ph type="body" sz="quarter" idx="11"/>
          </p:nvPr>
        </p:nvSpPr>
        <p:spPr>
          <a:xfrm>
            <a:off x="911352" y="1992913"/>
            <a:ext cx="3193509" cy="2380304"/>
          </a:xfrm>
        </p:spPr>
        <p:txBody>
          <a:bodyPr>
            <a:normAutofit/>
          </a:bodyPr>
          <a:lstStyle/>
          <a:p>
            <a:r>
              <a:rPr lang="en-AU" noProof="0" dirty="0"/>
              <a:t>Although demand increased Revenue by 57% compared to the previous year, the Net Profit Margin fell to less than half (from 20% to 9.1%). </a:t>
            </a:r>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17</a:t>
            </a:fld>
            <a:endParaRPr lang="en-AU" noProof="0" dirty="0"/>
          </a:p>
        </p:txBody>
      </p:sp>
      <p:sp>
        <p:nvSpPr>
          <p:cNvPr id="10" name="TextBox 9">
            <a:extLst>
              <a:ext uri="{FF2B5EF4-FFF2-40B4-BE49-F238E27FC236}">
                <a16:creationId xmlns:a16="http://schemas.microsoft.com/office/drawing/2014/main" id="{0E8E9625-9082-AB84-7AB0-0A75D07865AD}"/>
              </a:ext>
            </a:extLst>
          </p:cNvPr>
          <p:cNvSpPr txBox="1"/>
          <p:nvPr/>
        </p:nvSpPr>
        <p:spPr>
          <a:xfrm>
            <a:off x="911352" y="5197964"/>
            <a:ext cx="9955409" cy="646331"/>
          </a:xfrm>
          <a:prstGeom prst="rect">
            <a:avLst/>
          </a:prstGeom>
          <a:noFill/>
        </p:spPr>
        <p:txBody>
          <a:bodyPr wrap="square">
            <a:spAutoFit/>
          </a:bodyPr>
          <a:lstStyle/>
          <a:p>
            <a:r>
              <a:rPr lang="en-AU" noProof="0" dirty="0"/>
              <a:t>This demonstrates that the current operating model is inefficient in the face of disruptions, and an ERP intervention is required to restore profitability.</a:t>
            </a:r>
          </a:p>
        </p:txBody>
      </p:sp>
      <p:graphicFrame>
        <p:nvGraphicFramePr>
          <p:cNvPr id="7" name="Content Placeholder 6">
            <a:extLst>
              <a:ext uri="{FF2B5EF4-FFF2-40B4-BE49-F238E27FC236}">
                <a16:creationId xmlns:a16="http://schemas.microsoft.com/office/drawing/2014/main" id="{C529C4EB-A176-B065-2B9D-D337F2D28A05}"/>
              </a:ext>
            </a:extLst>
          </p:cNvPr>
          <p:cNvGraphicFramePr>
            <a:graphicFrameLocks noGrp="1"/>
          </p:cNvGraphicFramePr>
          <p:nvPr>
            <p:ph sz="quarter" idx="13"/>
            <p:extLst>
              <p:ext uri="{D42A27DB-BD31-4B8C-83A1-F6EECF244321}">
                <p14:modId xmlns:p14="http://schemas.microsoft.com/office/powerpoint/2010/main" val="4210332434"/>
              </p:ext>
            </p:extLst>
          </p:nvPr>
        </p:nvGraphicFramePr>
        <p:xfrm>
          <a:off x="4513135" y="2108660"/>
          <a:ext cx="6767513" cy="1554291"/>
        </p:xfrm>
        <a:graphic>
          <a:graphicData uri="http://schemas.openxmlformats.org/drawingml/2006/table">
            <a:tbl>
              <a:tblPr firstRow="1" firstCol="1" bandRow="1">
                <a:tableStyleId>{3B4B98B0-60AC-42C2-AFA5-B58CD77FA1E5}</a:tableStyleId>
              </a:tblPr>
              <a:tblGrid>
                <a:gridCol w="1847785">
                  <a:extLst>
                    <a:ext uri="{9D8B030D-6E8A-4147-A177-3AD203B41FA5}">
                      <a16:colId xmlns:a16="http://schemas.microsoft.com/office/drawing/2014/main" val="3811791371"/>
                    </a:ext>
                  </a:extLst>
                </a:gridCol>
                <a:gridCol w="1349618">
                  <a:extLst>
                    <a:ext uri="{9D8B030D-6E8A-4147-A177-3AD203B41FA5}">
                      <a16:colId xmlns:a16="http://schemas.microsoft.com/office/drawing/2014/main" val="294511914"/>
                    </a:ext>
                  </a:extLst>
                </a:gridCol>
                <a:gridCol w="1188987">
                  <a:extLst>
                    <a:ext uri="{9D8B030D-6E8A-4147-A177-3AD203B41FA5}">
                      <a16:colId xmlns:a16="http://schemas.microsoft.com/office/drawing/2014/main" val="4281072907"/>
                    </a:ext>
                  </a:extLst>
                </a:gridCol>
                <a:gridCol w="1264578">
                  <a:extLst>
                    <a:ext uri="{9D8B030D-6E8A-4147-A177-3AD203B41FA5}">
                      <a16:colId xmlns:a16="http://schemas.microsoft.com/office/drawing/2014/main" val="1974379003"/>
                    </a:ext>
                  </a:extLst>
                </a:gridCol>
                <a:gridCol w="1116545">
                  <a:extLst>
                    <a:ext uri="{9D8B030D-6E8A-4147-A177-3AD203B41FA5}">
                      <a16:colId xmlns:a16="http://schemas.microsoft.com/office/drawing/2014/main" val="1136686780"/>
                    </a:ext>
                  </a:extLst>
                </a:gridCol>
              </a:tblGrid>
              <a:tr h="346379">
                <a:tc>
                  <a:txBody>
                    <a:bodyPr/>
                    <a:lstStyle/>
                    <a:p>
                      <a:pPr>
                        <a:lnSpc>
                          <a:spcPct val="115000"/>
                        </a:lnSpc>
                        <a:buNone/>
                      </a:pPr>
                      <a:r>
                        <a:rPr lang="en-AU" sz="1000" dirty="0">
                          <a:effectLst/>
                        </a:rPr>
                        <a:t>Performance</a:t>
                      </a:r>
                      <a:endParaRPr lang="en-A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ctr"/>
                </a:tc>
                <a:tc>
                  <a:txBody>
                    <a:bodyPr/>
                    <a:lstStyle/>
                    <a:p>
                      <a:pPr>
                        <a:lnSpc>
                          <a:spcPct val="115000"/>
                        </a:lnSpc>
                        <a:buNone/>
                      </a:pPr>
                      <a:r>
                        <a:rPr lang="en-AU" sz="1000">
                          <a:effectLst/>
                        </a:rPr>
                        <a:t>Revenue (millions)</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ctr"/>
                </a:tc>
                <a:tc>
                  <a:txBody>
                    <a:bodyPr/>
                    <a:lstStyle/>
                    <a:p>
                      <a:pPr>
                        <a:lnSpc>
                          <a:spcPct val="115000"/>
                        </a:lnSpc>
                        <a:buNone/>
                      </a:pPr>
                      <a:r>
                        <a:rPr lang="en-AU" sz="1000" dirty="0">
                          <a:effectLst/>
                        </a:rPr>
                        <a:t>Net Profit (millions)</a:t>
                      </a:r>
                      <a:endParaRPr lang="en-A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ctr"/>
                </a:tc>
                <a:tc>
                  <a:txBody>
                    <a:bodyPr/>
                    <a:lstStyle/>
                    <a:p>
                      <a:pPr>
                        <a:lnSpc>
                          <a:spcPct val="115000"/>
                        </a:lnSpc>
                        <a:buNone/>
                      </a:pPr>
                      <a:r>
                        <a:rPr lang="en-AU" sz="1000">
                          <a:effectLst/>
                        </a:rPr>
                        <a:t>Net cash flow (millions)</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ctr"/>
                </a:tc>
                <a:tc>
                  <a:txBody>
                    <a:bodyPr/>
                    <a:lstStyle/>
                    <a:p>
                      <a:pPr>
                        <a:lnSpc>
                          <a:spcPct val="115000"/>
                        </a:lnSpc>
                        <a:buNone/>
                      </a:pPr>
                      <a:r>
                        <a:rPr lang="en-AU" sz="1000" dirty="0">
                          <a:effectLst/>
                        </a:rPr>
                        <a:t>Profitability (net profit margin)</a:t>
                      </a:r>
                      <a:endParaRPr lang="en-A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ctr"/>
                </a:tc>
                <a:extLst>
                  <a:ext uri="{0D108BD9-81ED-4DB2-BD59-A6C34878D82A}">
                    <a16:rowId xmlns:a16="http://schemas.microsoft.com/office/drawing/2014/main" val="1883767356"/>
                  </a:ext>
                </a:extLst>
              </a:tr>
              <a:tr h="333731">
                <a:tc>
                  <a:txBody>
                    <a:bodyPr/>
                    <a:lstStyle/>
                    <a:p>
                      <a:pPr>
                        <a:lnSpc>
                          <a:spcPct val="115000"/>
                        </a:lnSpc>
                        <a:buNone/>
                      </a:pPr>
                      <a:r>
                        <a:rPr lang="en-AU" sz="1000">
                          <a:effectLst/>
                        </a:rPr>
                        <a:t>2019 (current)</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35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7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4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20%</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extLst>
                  <a:ext uri="{0D108BD9-81ED-4DB2-BD59-A6C34878D82A}">
                    <a16:rowId xmlns:a16="http://schemas.microsoft.com/office/drawing/2014/main" val="2225938694"/>
                  </a:ext>
                </a:extLst>
              </a:tr>
              <a:tr h="333731">
                <a:tc>
                  <a:txBody>
                    <a:bodyPr/>
                    <a:lstStyle/>
                    <a:p>
                      <a:pPr>
                        <a:lnSpc>
                          <a:spcPct val="115000"/>
                        </a:lnSpc>
                        <a:buNone/>
                      </a:pPr>
                      <a:r>
                        <a:rPr lang="en-AU" sz="1000">
                          <a:effectLst/>
                        </a:rPr>
                        <a:t>2020 (projection)</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45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9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5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20%</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extLst>
                  <a:ext uri="{0D108BD9-81ED-4DB2-BD59-A6C34878D82A}">
                    <a16:rowId xmlns:a16="http://schemas.microsoft.com/office/drawing/2014/main" val="4134787498"/>
                  </a:ext>
                </a:extLst>
              </a:tr>
              <a:tr h="333731">
                <a:tc>
                  <a:txBody>
                    <a:bodyPr/>
                    <a:lstStyle/>
                    <a:p>
                      <a:pPr>
                        <a:lnSpc>
                          <a:spcPct val="115000"/>
                        </a:lnSpc>
                        <a:buNone/>
                      </a:pPr>
                      <a:r>
                        <a:rPr lang="en-AU" sz="1000">
                          <a:effectLst/>
                        </a:rPr>
                        <a:t>2020 (revised projection)</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dirty="0">
                          <a:effectLst/>
                        </a:rPr>
                        <a:t> $                       55 </a:t>
                      </a:r>
                      <a:endParaRPr lang="en-A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                           5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a:effectLst/>
                        </a:rPr>
                        <a:t>-$                                  3 </a:t>
                      </a:r>
                      <a:endParaRPr lang="en-A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tc>
                  <a:txBody>
                    <a:bodyPr/>
                    <a:lstStyle/>
                    <a:p>
                      <a:pPr>
                        <a:lnSpc>
                          <a:spcPct val="115000"/>
                        </a:lnSpc>
                        <a:buNone/>
                      </a:pPr>
                      <a:r>
                        <a:rPr lang="en-AU" sz="1000" dirty="0">
                          <a:effectLst/>
                        </a:rPr>
                        <a:t>9%</a:t>
                      </a:r>
                      <a:endParaRPr lang="en-A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680" marR="56680" marT="0" marB="0" anchor="b"/>
                </a:tc>
                <a:extLst>
                  <a:ext uri="{0D108BD9-81ED-4DB2-BD59-A6C34878D82A}">
                    <a16:rowId xmlns:a16="http://schemas.microsoft.com/office/drawing/2014/main" val="528407317"/>
                  </a:ext>
                </a:extLst>
              </a:tr>
            </a:tbl>
          </a:graphicData>
        </a:graphic>
      </p:graphicFrame>
    </p:spTree>
    <p:extLst>
      <p:ext uri="{BB962C8B-B14F-4D97-AF65-F5344CB8AC3E}">
        <p14:creationId xmlns:p14="http://schemas.microsoft.com/office/powerpoint/2010/main" val="311926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AU" noProof="0" dirty="0"/>
              <a:t>Final tips &amp; takeaways</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18</a:t>
            </a:fld>
            <a:endParaRPr lang="en-AU" noProof="0" dirty="0"/>
          </a:p>
        </p:txBody>
      </p:sp>
      <p:sp>
        <p:nvSpPr>
          <p:cNvPr id="10" name="TextBox 9">
            <a:extLst>
              <a:ext uri="{FF2B5EF4-FFF2-40B4-BE49-F238E27FC236}">
                <a16:creationId xmlns:a16="http://schemas.microsoft.com/office/drawing/2014/main" id="{B7E8AC86-E00B-559B-0557-074081380FE7}"/>
              </a:ext>
            </a:extLst>
          </p:cNvPr>
          <p:cNvSpPr txBox="1"/>
          <p:nvPr/>
        </p:nvSpPr>
        <p:spPr>
          <a:xfrm>
            <a:off x="893064" y="2660244"/>
            <a:ext cx="3370823" cy="1754326"/>
          </a:xfrm>
          <a:prstGeom prst="rect">
            <a:avLst/>
          </a:prstGeom>
          <a:noFill/>
        </p:spPr>
        <p:txBody>
          <a:bodyPr wrap="square">
            <a:spAutoFit/>
          </a:bodyPr>
          <a:lstStyle/>
          <a:p>
            <a:pPr marL="0" indent="0">
              <a:buNone/>
            </a:pPr>
            <a:r>
              <a:rPr lang="en-AU" noProof="0" dirty="0"/>
              <a:t>Due to factory closures, only 500 of the 2,000 tablets scheduled for shipment in April were completed on time, reducing the company's ability to convert sales into cash. </a:t>
            </a:r>
          </a:p>
        </p:txBody>
      </p:sp>
      <p:pic>
        <p:nvPicPr>
          <p:cNvPr id="11" name="Picture 10">
            <a:extLst>
              <a:ext uri="{FF2B5EF4-FFF2-40B4-BE49-F238E27FC236}">
                <a16:creationId xmlns:a16="http://schemas.microsoft.com/office/drawing/2014/main" id="{EB66CFA6-9EE0-D7EC-7752-C5044D517DFA}"/>
              </a:ext>
            </a:extLst>
          </p:cNvPr>
          <p:cNvPicPr>
            <a:picLocks noChangeAspect="1"/>
          </p:cNvPicPr>
          <p:nvPr/>
        </p:nvPicPr>
        <p:blipFill>
          <a:blip r:embed="rId2"/>
          <a:stretch>
            <a:fillRect/>
          </a:stretch>
        </p:blipFill>
        <p:spPr>
          <a:xfrm>
            <a:off x="4732773" y="1815418"/>
            <a:ext cx="6390683" cy="3919461"/>
          </a:xfrm>
          <a:prstGeom prst="rect">
            <a:avLst/>
          </a:prstGeom>
        </p:spPr>
      </p:pic>
    </p:spTree>
    <p:extLst>
      <p:ext uri="{BB962C8B-B14F-4D97-AF65-F5344CB8AC3E}">
        <p14:creationId xmlns:p14="http://schemas.microsoft.com/office/powerpoint/2010/main" val="168446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19</a:t>
            </a:fld>
            <a:endParaRPr lang="en-AU" noProof="0" dirty="0"/>
          </a:p>
        </p:txBody>
      </p:sp>
      <p:sp>
        <p:nvSpPr>
          <p:cNvPr id="9" name="TextBox 8">
            <a:extLst>
              <a:ext uri="{FF2B5EF4-FFF2-40B4-BE49-F238E27FC236}">
                <a16:creationId xmlns:a16="http://schemas.microsoft.com/office/drawing/2014/main" id="{D602300C-E4F8-6121-BE97-F55CF9B997A0}"/>
              </a:ext>
            </a:extLst>
          </p:cNvPr>
          <p:cNvSpPr txBox="1"/>
          <p:nvPr/>
        </p:nvSpPr>
        <p:spPr>
          <a:xfrm>
            <a:off x="704219" y="931110"/>
            <a:ext cx="9085823" cy="923330"/>
          </a:xfrm>
          <a:prstGeom prst="rect">
            <a:avLst/>
          </a:prstGeom>
          <a:noFill/>
        </p:spPr>
        <p:txBody>
          <a:bodyPr wrap="square">
            <a:spAutoFit/>
          </a:bodyPr>
          <a:lstStyle/>
          <a:p>
            <a:pPr marL="0" indent="0">
              <a:buNone/>
            </a:pPr>
            <a:r>
              <a:rPr lang="en-AU" noProof="0" dirty="0"/>
              <a:t>This demonstrates that growth without stable operations and manufacturing capacity has created significant financial pressure, particularly due to increased costs, reduced margins, and greater working capital requirements.</a:t>
            </a:r>
          </a:p>
        </p:txBody>
      </p:sp>
      <p:pic>
        <p:nvPicPr>
          <p:cNvPr id="10" name="Picture 9">
            <a:extLst>
              <a:ext uri="{FF2B5EF4-FFF2-40B4-BE49-F238E27FC236}">
                <a16:creationId xmlns:a16="http://schemas.microsoft.com/office/drawing/2014/main" id="{A7445FE9-6EF9-F427-54E1-EEF29AD7DF29}"/>
              </a:ext>
            </a:extLst>
          </p:cNvPr>
          <p:cNvPicPr>
            <a:picLocks noChangeAspect="1"/>
          </p:cNvPicPr>
          <p:nvPr/>
        </p:nvPicPr>
        <p:blipFill>
          <a:blip r:embed="rId2"/>
          <a:stretch>
            <a:fillRect/>
          </a:stretch>
        </p:blipFill>
        <p:spPr>
          <a:xfrm>
            <a:off x="2430710" y="2081713"/>
            <a:ext cx="6336665" cy="3937635"/>
          </a:xfrm>
          <a:prstGeom prst="rect">
            <a:avLst/>
          </a:prstGeom>
        </p:spPr>
      </p:pic>
      <p:sp>
        <p:nvSpPr>
          <p:cNvPr id="4" name="TextBox 3">
            <a:extLst>
              <a:ext uri="{FF2B5EF4-FFF2-40B4-BE49-F238E27FC236}">
                <a16:creationId xmlns:a16="http://schemas.microsoft.com/office/drawing/2014/main" id="{826BBB89-87AD-60DD-8A26-EA23ED4CD800}"/>
              </a:ext>
            </a:extLst>
          </p:cNvPr>
          <p:cNvSpPr txBox="1"/>
          <p:nvPr/>
        </p:nvSpPr>
        <p:spPr>
          <a:xfrm>
            <a:off x="8943277" y="3244334"/>
            <a:ext cx="1661533" cy="923330"/>
          </a:xfrm>
          <a:prstGeom prst="rect">
            <a:avLst/>
          </a:prstGeom>
          <a:noFill/>
        </p:spPr>
        <p:txBody>
          <a:bodyPr wrap="square">
            <a:spAutoFit/>
          </a:bodyPr>
          <a:lstStyle/>
          <a:p>
            <a:r>
              <a:rPr lang="en-AU" dirty="0">
                <a:latin typeface="Times New Roman" panose="02020603050405020304" pitchFamily="18" charset="0"/>
                <a:ea typeface="Times New Roman" panose="02020603050405020304" pitchFamily="18" charset="0"/>
              </a:rPr>
              <a:t>A contraction in profit margins is expected.</a:t>
            </a:r>
            <a:endParaRPr lang="en-AU" dirty="0"/>
          </a:p>
        </p:txBody>
      </p:sp>
    </p:spTree>
    <p:extLst>
      <p:ext uri="{BB962C8B-B14F-4D97-AF65-F5344CB8AC3E}">
        <p14:creationId xmlns:p14="http://schemas.microsoft.com/office/powerpoint/2010/main" val="298104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AU" noProof="0" dirty="0"/>
              <a:t>Business Overview</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4972-0746-446F-D28D-61400D5B7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3DFD4-94B9-ED31-78FE-BEDEFFC0D652}"/>
              </a:ext>
            </a:extLst>
          </p:cNvPr>
          <p:cNvSpPr>
            <a:spLocks noGrp="1"/>
          </p:cNvSpPr>
          <p:nvPr>
            <p:ph type="title"/>
          </p:nvPr>
        </p:nvSpPr>
        <p:spPr>
          <a:xfrm>
            <a:off x="902208" y="420624"/>
            <a:ext cx="5864352" cy="3621024"/>
          </a:xfrm>
        </p:spPr>
        <p:txBody>
          <a:bodyPr/>
          <a:lstStyle/>
          <a:p>
            <a:r>
              <a:rPr lang="en-AU" dirty="0"/>
              <a:t>Complex Issue</a:t>
            </a:r>
          </a:p>
        </p:txBody>
      </p:sp>
      <p:pic>
        <p:nvPicPr>
          <p:cNvPr id="10" name="Picture Placeholder 9">
            <a:extLst>
              <a:ext uri="{FF2B5EF4-FFF2-40B4-BE49-F238E27FC236}">
                <a16:creationId xmlns:a16="http://schemas.microsoft.com/office/drawing/2014/main" id="{130B4CC0-8250-8E6A-3763-B8E87031B38A}"/>
              </a:ext>
            </a:extLst>
          </p:cNvPr>
          <p:cNvPicPr>
            <a:picLocks noGrp="1" noChangeAspect="1"/>
          </p:cNvPicPr>
          <p:nvPr>
            <p:ph type="pic" sz="quarter" idx="10"/>
          </p:nvPr>
        </p:nvPicPr>
        <p:blipFill>
          <a:blip r:embed="rId2"/>
          <a:srcRect l="27020" r="27020"/>
          <a:stretch/>
        </p:blipFill>
        <p:spPr>
          <a:xfrm>
            <a:off x="7625969" y="-9144"/>
            <a:ext cx="4581525" cy="6602413"/>
          </a:xfrm>
        </p:spPr>
      </p:pic>
    </p:spTree>
    <p:extLst>
      <p:ext uri="{BB962C8B-B14F-4D97-AF65-F5344CB8AC3E}">
        <p14:creationId xmlns:p14="http://schemas.microsoft.com/office/powerpoint/2010/main" val="82933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0260-2FDB-86FF-4D9E-DC98C2BC257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7705262-85E5-0FC1-9C20-1E470605AABE}"/>
              </a:ext>
            </a:extLst>
          </p:cNvPr>
          <p:cNvSpPr/>
          <p:nvPr/>
        </p:nvSpPr>
        <p:spPr>
          <a:xfrm>
            <a:off x="0" y="0"/>
            <a:ext cx="457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4BB3230-AA42-F608-18E8-C910A1497E9E}"/>
              </a:ext>
            </a:extLst>
          </p:cNvPr>
          <p:cNvSpPr>
            <a:spLocks noGrp="1"/>
          </p:cNvSpPr>
          <p:nvPr>
            <p:ph type="body" sz="quarter" idx="11"/>
          </p:nvPr>
        </p:nvSpPr>
        <p:spPr>
          <a:xfrm>
            <a:off x="6096000" y="679938"/>
            <a:ext cx="5864225" cy="5767217"/>
          </a:xfrm>
        </p:spPr>
        <p:txBody>
          <a:bodyPr>
            <a:normAutofit/>
          </a:bodyPr>
          <a:lstStyle/>
          <a:p>
            <a:endParaRPr lang="en-AU" noProof="0" dirty="0"/>
          </a:p>
          <a:p>
            <a:r>
              <a:rPr lang="en-AU" noProof="0" dirty="0"/>
              <a:t> </a:t>
            </a:r>
          </a:p>
        </p:txBody>
      </p:sp>
      <p:pic>
        <p:nvPicPr>
          <p:cNvPr id="2" name="Picture 1" descr="Create Your Free Company Logo | LogoDesign.Net">
            <a:extLst>
              <a:ext uri="{FF2B5EF4-FFF2-40B4-BE49-F238E27FC236}">
                <a16:creationId xmlns:a16="http://schemas.microsoft.com/office/drawing/2014/main" id="{4C477998-DCCB-4A51-6A21-D13C96666DF0}"/>
              </a:ext>
            </a:extLst>
          </p:cNvPr>
          <p:cNvPicPr>
            <a:picLocks noChangeAspect="1"/>
          </p:cNvPicPr>
          <p:nvPr/>
        </p:nvPicPr>
        <p:blipFill>
          <a:blip r:embed="rId2"/>
          <a:stretch>
            <a:fillRect/>
          </a:stretch>
        </p:blipFill>
        <p:spPr>
          <a:xfrm>
            <a:off x="397561" y="2369746"/>
            <a:ext cx="3492500" cy="2387600"/>
          </a:xfrm>
          <a:prstGeom prst="rect">
            <a:avLst/>
          </a:prstGeom>
        </p:spPr>
      </p:pic>
      <p:sp>
        <p:nvSpPr>
          <p:cNvPr id="8" name="Text Placeholder 3">
            <a:extLst>
              <a:ext uri="{FF2B5EF4-FFF2-40B4-BE49-F238E27FC236}">
                <a16:creationId xmlns:a16="http://schemas.microsoft.com/office/drawing/2014/main" id="{7DE1C642-9C72-9DFD-6202-28610D308E9E}"/>
              </a:ext>
            </a:extLst>
          </p:cNvPr>
          <p:cNvSpPr txBox="1">
            <a:spLocks/>
          </p:cNvSpPr>
          <p:nvPr/>
        </p:nvSpPr>
        <p:spPr>
          <a:xfrm>
            <a:off x="6248400" y="832338"/>
            <a:ext cx="5864225" cy="57672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The complex issue faced by </a:t>
            </a:r>
            <a:r>
              <a:rPr lang="en-AU" dirty="0" err="1"/>
              <a:t>Worlducation</a:t>
            </a:r>
            <a:r>
              <a:rPr lang="en-AU" dirty="0"/>
              <a:t> is the disruption of the supply chain, caused by COVID-19 and political factors in Hong Kong, where the manufacturing plant is located. </a:t>
            </a:r>
          </a:p>
          <a:p>
            <a:endParaRPr lang="en-AU" dirty="0"/>
          </a:p>
          <a:p>
            <a:r>
              <a:rPr lang="en-AU" dirty="0"/>
              <a:t>This issue affects multiple areas of the business at the same time, including operations, finance, and long-term sustainability.</a:t>
            </a:r>
          </a:p>
        </p:txBody>
      </p:sp>
    </p:spTree>
    <p:extLst>
      <p:ext uri="{BB962C8B-B14F-4D97-AF65-F5344CB8AC3E}">
        <p14:creationId xmlns:p14="http://schemas.microsoft.com/office/powerpoint/2010/main" val="2171818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82493-1F10-2497-349D-212402AEC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0CA33-1C86-040D-A805-9192DB61DA71}"/>
              </a:ext>
            </a:extLst>
          </p:cNvPr>
          <p:cNvSpPr>
            <a:spLocks noGrp="1"/>
          </p:cNvSpPr>
          <p:nvPr>
            <p:ph type="title"/>
          </p:nvPr>
        </p:nvSpPr>
        <p:spPr>
          <a:xfrm>
            <a:off x="893064" y="72518"/>
            <a:ext cx="8297380" cy="1326514"/>
          </a:xfrm>
        </p:spPr>
        <p:txBody>
          <a:bodyPr/>
          <a:lstStyle/>
          <a:p>
            <a:r>
              <a:rPr lang="en-AU" dirty="0"/>
              <a:t>Revenue Growth Versus Financial Performance</a:t>
            </a:r>
          </a:p>
        </p:txBody>
      </p:sp>
      <p:sp>
        <p:nvSpPr>
          <p:cNvPr id="4" name="Text Placeholder 3">
            <a:extLst>
              <a:ext uri="{FF2B5EF4-FFF2-40B4-BE49-F238E27FC236}">
                <a16:creationId xmlns:a16="http://schemas.microsoft.com/office/drawing/2014/main" id="{6B88D27B-4A05-D3C8-C2BF-A199AF99E084}"/>
              </a:ext>
            </a:extLst>
          </p:cNvPr>
          <p:cNvSpPr>
            <a:spLocks noGrp="1"/>
          </p:cNvSpPr>
          <p:nvPr>
            <p:ph type="body" sz="quarter" idx="13"/>
          </p:nvPr>
        </p:nvSpPr>
        <p:spPr>
          <a:xfrm>
            <a:off x="865631" y="2072640"/>
            <a:ext cx="5898963" cy="3875876"/>
          </a:xfrm>
        </p:spPr>
        <p:txBody>
          <a:bodyPr/>
          <a:lstStyle/>
          <a:p>
            <a:pPr marL="0" indent="0">
              <a:buNone/>
            </a:pPr>
            <a:r>
              <a:rPr lang="en-AU" dirty="0"/>
              <a:t>Although projected revenues for 2020 increased significantly, this growth has not resulted in improved financial outcomes. Instead, the company is experiencing:</a:t>
            </a:r>
          </a:p>
          <a:p>
            <a:r>
              <a:rPr lang="en-AU" dirty="0"/>
              <a:t>Decreased profits</a:t>
            </a:r>
          </a:p>
          <a:p>
            <a:r>
              <a:rPr lang="en-AU" dirty="0"/>
              <a:t>Increased costs</a:t>
            </a:r>
          </a:p>
          <a:p>
            <a:r>
              <a:rPr lang="en-AU" dirty="0"/>
              <a:t>A situation where costs exceed revenues</a:t>
            </a:r>
            <a:endParaRPr lang="en-AU" noProof="0" dirty="0"/>
          </a:p>
          <a:p>
            <a:pPr marL="0" indent="0">
              <a:buNone/>
            </a:pPr>
            <a:endParaRPr lang="en-AU" noProof="0" dirty="0"/>
          </a:p>
        </p:txBody>
      </p:sp>
      <p:sp>
        <p:nvSpPr>
          <p:cNvPr id="3" name="Slide Number Placeholder 2">
            <a:extLst>
              <a:ext uri="{FF2B5EF4-FFF2-40B4-BE49-F238E27FC236}">
                <a16:creationId xmlns:a16="http://schemas.microsoft.com/office/drawing/2014/main" id="{6868F36F-B46D-9DEF-D652-73D9B2F85058}"/>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22</a:t>
            </a:fld>
            <a:endParaRPr lang="en-AU" noProof="0" dirty="0"/>
          </a:p>
        </p:txBody>
      </p:sp>
      <p:sp>
        <p:nvSpPr>
          <p:cNvPr id="6" name="TextBox 5">
            <a:extLst>
              <a:ext uri="{FF2B5EF4-FFF2-40B4-BE49-F238E27FC236}">
                <a16:creationId xmlns:a16="http://schemas.microsoft.com/office/drawing/2014/main" id="{6997EA3C-FACC-EA1A-0F9D-2292BBABA89A}"/>
              </a:ext>
            </a:extLst>
          </p:cNvPr>
          <p:cNvSpPr txBox="1"/>
          <p:nvPr/>
        </p:nvSpPr>
        <p:spPr>
          <a:xfrm>
            <a:off x="6764594" y="3179581"/>
            <a:ext cx="2937128" cy="830997"/>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AU" sz="1200" dirty="0">
                <a:ln w="0"/>
                <a:solidFill>
                  <a:schemeClr val="tx1"/>
                </a:solidFill>
                <a:effectLst>
                  <a:outerShdw blurRad="38100" dist="19050" dir="2700000" algn="tl" rotWithShape="0">
                    <a:schemeClr val="dk1">
                      <a:alpha val="40000"/>
                    </a:schemeClr>
                  </a:outerShdw>
                </a:effectLst>
              </a:rPr>
              <a:t>This shows that higher demand and increased sales are not aligned with the company’s current operating and manufacturing capacity.</a:t>
            </a:r>
          </a:p>
        </p:txBody>
      </p:sp>
    </p:spTree>
    <p:extLst>
      <p:ext uri="{BB962C8B-B14F-4D97-AF65-F5344CB8AC3E}">
        <p14:creationId xmlns:p14="http://schemas.microsoft.com/office/powerpoint/2010/main" val="26588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FAD5D-2FFB-D9B7-9E26-F529C494B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CF00C-D79F-F098-BBF2-988B259BFB28}"/>
              </a:ext>
            </a:extLst>
          </p:cNvPr>
          <p:cNvSpPr>
            <a:spLocks noGrp="1"/>
          </p:cNvSpPr>
          <p:nvPr>
            <p:ph type="title"/>
          </p:nvPr>
        </p:nvSpPr>
        <p:spPr>
          <a:xfrm>
            <a:off x="893064" y="72518"/>
            <a:ext cx="8297380" cy="1326514"/>
          </a:xfrm>
        </p:spPr>
        <p:txBody>
          <a:bodyPr/>
          <a:lstStyle/>
          <a:p>
            <a:r>
              <a:rPr lang="en-AU" dirty="0"/>
              <a:t>Manufacturing Delays and Cost Impact</a:t>
            </a:r>
          </a:p>
        </p:txBody>
      </p:sp>
      <p:sp>
        <p:nvSpPr>
          <p:cNvPr id="4" name="Text Placeholder 3">
            <a:extLst>
              <a:ext uri="{FF2B5EF4-FFF2-40B4-BE49-F238E27FC236}">
                <a16:creationId xmlns:a16="http://schemas.microsoft.com/office/drawing/2014/main" id="{4A16CE05-5AC7-0219-125E-9D92DBD381FD}"/>
              </a:ext>
            </a:extLst>
          </p:cNvPr>
          <p:cNvSpPr>
            <a:spLocks noGrp="1"/>
          </p:cNvSpPr>
          <p:nvPr>
            <p:ph type="body" sz="quarter" idx="13"/>
          </p:nvPr>
        </p:nvSpPr>
        <p:spPr>
          <a:xfrm>
            <a:off x="865631" y="2072640"/>
            <a:ext cx="6429904" cy="4023360"/>
          </a:xfrm>
        </p:spPr>
        <p:txBody>
          <a:bodyPr>
            <a:normAutofit/>
          </a:bodyPr>
          <a:lstStyle/>
          <a:p>
            <a:pPr marL="0" indent="0">
              <a:buNone/>
            </a:pPr>
            <a:r>
              <a:rPr lang="en-AU" dirty="0"/>
              <a:t>The increased costs are largely driven by manufacturing delays resulting from factory closures and external disruptions. These delays have led to:</a:t>
            </a:r>
          </a:p>
          <a:p>
            <a:r>
              <a:rPr lang="en-AU" dirty="0"/>
              <a:t>Higher operating costs, as the company must manage delays and maintain ongoing operations</a:t>
            </a:r>
          </a:p>
          <a:p>
            <a:r>
              <a:rPr lang="en-AU" dirty="0"/>
              <a:t>The need for greater investment to maintain sufficient inventory, increasing working capital requirements</a:t>
            </a:r>
          </a:p>
          <a:p>
            <a:r>
              <a:rPr lang="en-AU" dirty="0"/>
              <a:t>Increased debt, as additional funding is required to support operations</a:t>
            </a:r>
          </a:p>
        </p:txBody>
      </p:sp>
      <p:sp>
        <p:nvSpPr>
          <p:cNvPr id="3" name="Slide Number Placeholder 2">
            <a:extLst>
              <a:ext uri="{FF2B5EF4-FFF2-40B4-BE49-F238E27FC236}">
                <a16:creationId xmlns:a16="http://schemas.microsoft.com/office/drawing/2014/main" id="{11828BC8-79AC-5CF4-1426-A0C96809EE31}"/>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23</a:t>
            </a:fld>
            <a:endParaRPr lang="en-AU" noProof="0" dirty="0"/>
          </a:p>
        </p:txBody>
      </p:sp>
      <p:sp>
        <p:nvSpPr>
          <p:cNvPr id="6" name="TextBox 5">
            <a:extLst>
              <a:ext uri="{FF2B5EF4-FFF2-40B4-BE49-F238E27FC236}">
                <a16:creationId xmlns:a16="http://schemas.microsoft.com/office/drawing/2014/main" id="{62B09036-60D0-AD35-98B6-613E873AB356}"/>
              </a:ext>
            </a:extLst>
          </p:cNvPr>
          <p:cNvSpPr txBox="1"/>
          <p:nvPr/>
        </p:nvSpPr>
        <p:spPr>
          <a:xfrm>
            <a:off x="7108723" y="3060971"/>
            <a:ext cx="2644877" cy="461665"/>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AU" sz="1200" dirty="0"/>
              <a:t>These impacts place further pressure on profitability and cash flow.</a:t>
            </a:r>
          </a:p>
        </p:txBody>
      </p:sp>
    </p:spTree>
    <p:extLst>
      <p:ext uri="{BB962C8B-B14F-4D97-AF65-F5344CB8AC3E}">
        <p14:creationId xmlns:p14="http://schemas.microsoft.com/office/powerpoint/2010/main" val="201360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D11C7-872B-F45D-7E58-48E34758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AEFCC-7E05-9B53-F263-ADD91BB90691}"/>
              </a:ext>
            </a:extLst>
          </p:cNvPr>
          <p:cNvSpPr>
            <a:spLocks noGrp="1"/>
          </p:cNvSpPr>
          <p:nvPr>
            <p:ph type="title"/>
          </p:nvPr>
        </p:nvSpPr>
        <p:spPr>
          <a:xfrm>
            <a:off x="893064" y="72518"/>
            <a:ext cx="8297380" cy="1326514"/>
          </a:xfrm>
        </p:spPr>
        <p:txBody>
          <a:bodyPr/>
          <a:lstStyle/>
          <a:p>
            <a:r>
              <a:rPr lang="en-AU" dirty="0"/>
              <a:t>Financial and Operational Complexity</a:t>
            </a:r>
          </a:p>
        </p:txBody>
      </p:sp>
      <p:sp>
        <p:nvSpPr>
          <p:cNvPr id="4" name="Text Placeholder 3">
            <a:extLst>
              <a:ext uri="{FF2B5EF4-FFF2-40B4-BE49-F238E27FC236}">
                <a16:creationId xmlns:a16="http://schemas.microsoft.com/office/drawing/2014/main" id="{FD6FF383-31BB-ACC0-F38B-19F902301690}"/>
              </a:ext>
            </a:extLst>
          </p:cNvPr>
          <p:cNvSpPr>
            <a:spLocks noGrp="1"/>
          </p:cNvSpPr>
          <p:nvPr>
            <p:ph type="body" sz="quarter" idx="13"/>
          </p:nvPr>
        </p:nvSpPr>
        <p:spPr>
          <a:xfrm>
            <a:off x="865631" y="2072640"/>
            <a:ext cx="8848640" cy="1506302"/>
          </a:xfrm>
        </p:spPr>
        <p:txBody>
          <a:bodyPr>
            <a:normAutofit/>
          </a:bodyPr>
          <a:lstStyle/>
          <a:p>
            <a:pPr marL="0" indent="0">
              <a:buNone/>
            </a:pPr>
            <a:r>
              <a:rPr lang="en-AU" dirty="0"/>
              <a:t>The combination of supply chain disruption, manufacturing delays, increased costs, and reduced profits creates a complex financial and operational problem. These issues are interconnected, meaning they cannot be solved in isolation without affecting other parts of the business.</a:t>
            </a:r>
          </a:p>
        </p:txBody>
      </p:sp>
      <p:sp>
        <p:nvSpPr>
          <p:cNvPr id="3" name="Slide Number Placeholder 2">
            <a:extLst>
              <a:ext uri="{FF2B5EF4-FFF2-40B4-BE49-F238E27FC236}">
                <a16:creationId xmlns:a16="http://schemas.microsoft.com/office/drawing/2014/main" id="{45795B0C-332B-C8BD-060E-AF5FD9EBE799}"/>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24</a:t>
            </a:fld>
            <a:endParaRPr lang="en-AU" noProof="0" dirty="0"/>
          </a:p>
        </p:txBody>
      </p:sp>
    </p:spTree>
    <p:extLst>
      <p:ext uri="{BB962C8B-B14F-4D97-AF65-F5344CB8AC3E}">
        <p14:creationId xmlns:p14="http://schemas.microsoft.com/office/powerpoint/2010/main" val="352362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C21BE-AAE3-7B80-1E5B-025724AC4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88A07-3D1D-2308-5749-452702B42A0F}"/>
              </a:ext>
            </a:extLst>
          </p:cNvPr>
          <p:cNvSpPr>
            <a:spLocks noGrp="1"/>
          </p:cNvSpPr>
          <p:nvPr>
            <p:ph type="title"/>
          </p:nvPr>
        </p:nvSpPr>
        <p:spPr>
          <a:xfrm>
            <a:off x="893064" y="72518"/>
            <a:ext cx="8297380" cy="1326514"/>
          </a:xfrm>
        </p:spPr>
        <p:txBody>
          <a:bodyPr/>
          <a:lstStyle/>
          <a:p>
            <a:r>
              <a:rPr lang="en-AU" dirty="0"/>
              <a:t>Risk to Liquidity and Sustainability</a:t>
            </a:r>
          </a:p>
        </p:txBody>
      </p:sp>
      <p:sp>
        <p:nvSpPr>
          <p:cNvPr id="4" name="Text Placeholder 3">
            <a:extLst>
              <a:ext uri="{FF2B5EF4-FFF2-40B4-BE49-F238E27FC236}">
                <a16:creationId xmlns:a16="http://schemas.microsoft.com/office/drawing/2014/main" id="{0D43A091-7758-BC03-2E68-FF769CB11865}"/>
              </a:ext>
            </a:extLst>
          </p:cNvPr>
          <p:cNvSpPr>
            <a:spLocks noGrp="1"/>
          </p:cNvSpPr>
          <p:nvPr>
            <p:ph type="body" sz="quarter" idx="13"/>
          </p:nvPr>
        </p:nvSpPr>
        <p:spPr>
          <a:xfrm>
            <a:off x="865631" y="2072639"/>
            <a:ext cx="8848640" cy="3777555"/>
          </a:xfrm>
        </p:spPr>
        <p:txBody>
          <a:bodyPr>
            <a:normAutofit/>
          </a:bodyPr>
          <a:lstStyle/>
          <a:p>
            <a:pPr marL="0" indent="0">
              <a:buNone/>
            </a:pPr>
            <a:r>
              <a:rPr lang="en-AU" dirty="0"/>
              <a:t>As a result, the situation threatens short-term liquidity, due to the reduced ability to convert sales into cash, and also puts long-term sustainability at risk. </a:t>
            </a:r>
          </a:p>
          <a:p>
            <a:pPr marL="0" indent="0">
              <a:buNone/>
            </a:pPr>
            <a:endParaRPr lang="en-AU" dirty="0"/>
          </a:p>
          <a:p>
            <a:pPr marL="0" indent="0">
              <a:buNone/>
            </a:pPr>
            <a:r>
              <a:rPr lang="en-AU" dirty="0"/>
              <a:t>Without strategic and technology-driven solutions, </a:t>
            </a:r>
            <a:r>
              <a:rPr lang="en-AU" dirty="0" err="1"/>
              <a:t>Worlducation</a:t>
            </a:r>
            <a:r>
              <a:rPr lang="en-AU" dirty="0"/>
              <a:t> may struggle to maintain financial stability while continuing to meet growing demand and its social mission.</a:t>
            </a:r>
          </a:p>
        </p:txBody>
      </p:sp>
      <p:sp>
        <p:nvSpPr>
          <p:cNvPr id="3" name="Slide Number Placeholder 2">
            <a:extLst>
              <a:ext uri="{FF2B5EF4-FFF2-40B4-BE49-F238E27FC236}">
                <a16:creationId xmlns:a16="http://schemas.microsoft.com/office/drawing/2014/main" id="{AE268C37-8FB2-B39A-347B-A25E96FC0B62}"/>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25</a:t>
            </a:fld>
            <a:endParaRPr lang="en-AU" noProof="0" dirty="0"/>
          </a:p>
        </p:txBody>
      </p:sp>
    </p:spTree>
    <p:extLst>
      <p:ext uri="{BB962C8B-B14F-4D97-AF65-F5344CB8AC3E}">
        <p14:creationId xmlns:p14="http://schemas.microsoft.com/office/powerpoint/2010/main" val="1172769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eatures - Research Clipart Png - Free Transparent PNG Clipart Images  Download">
            <a:extLst>
              <a:ext uri="{FF2B5EF4-FFF2-40B4-BE49-F238E27FC236}">
                <a16:creationId xmlns:a16="http://schemas.microsoft.com/office/drawing/2014/main" id="{86D3BCF5-5626-EF4B-9110-A3D7D1784A02}"/>
              </a:ext>
            </a:extLst>
          </p:cNvPr>
          <p:cNvPicPr>
            <a:picLocks noChangeAspect="1"/>
          </p:cNvPicPr>
          <p:nvPr/>
        </p:nvPicPr>
        <p:blipFill>
          <a:blip r:embed="rId2">
            <a:clrChange>
              <a:clrFrom>
                <a:srgbClr val="EDEDED"/>
              </a:clrFrom>
              <a:clrTo>
                <a:srgbClr val="EDEDED">
                  <a:alpha val="0"/>
                </a:srgbClr>
              </a:clrTo>
            </a:clrChange>
            <a:alphaModFix amt="35000"/>
          </a:blip>
          <a:stretch>
            <a:fillRect/>
          </a:stretch>
        </p:blipFill>
        <p:spPr>
          <a:xfrm>
            <a:off x="0" y="1117600"/>
            <a:ext cx="5334000" cy="5740400"/>
          </a:xfrm>
          <a:prstGeom prst="rect">
            <a:avLst/>
          </a:prstGeom>
        </p:spPr>
      </p:pic>
      <p:sp>
        <p:nvSpPr>
          <p:cNvPr id="6" name="TextBox 5">
            <a:extLst>
              <a:ext uri="{FF2B5EF4-FFF2-40B4-BE49-F238E27FC236}">
                <a16:creationId xmlns:a16="http://schemas.microsoft.com/office/drawing/2014/main" id="{59F38300-76FD-93CE-506B-A5C1508ACC07}"/>
              </a:ext>
            </a:extLst>
          </p:cNvPr>
          <p:cNvSpPr txBox="1"/>
          <p:nvPr/>
        </p:nvSpPr>
        <p:spPr>
          <a:xfrm>
            <a:off x="5073804" y="2974021"/>
            <a:ext cx="7198113" cy="1569660"/>
          </a:xfrm>
          <a:prstGeom prst="rect">
            <a:avLst/>
          </a:prstGeom>
          <a:noFill/>
        </p:spPr>
        <p:txBody>
          <a:bodyPr wrap="square">
            <a:spAutoFit/>
          </a:bodyPr>
          <a:lstStyle/>
          <a:p>
            <a:r>
              <a:rPr lang="en-AU" sz="2400" dirty="0">
                <a:effectLst/>
                <a:latin typeface="Times New Roman" panose="02020603050405020304" pitchFamily="18" charset="0"/>
                <a:ea typeface="Times New Roman" panose="02020603050405020304" pitchFamily="18" charset="0"/>
              </a:rPr>
              <a:t>The root cause of the problem is therefore an over-reliance on a hardware-based manufacturing model that lacks scalability and resilience, despite growing market demand and changing industry conditions</a:t>
            </a:r>
          </a:p>
        </p:txBody>
      </p:sp>
      <p:sp>
        <p:nvSpPr>
          <p:cNvPr id="8" name="TextBox 7">
            <a:extLst>
              <a:ext uri="{FF2B5EF4-FFF2-40B4-BE49-F238E27FC236}">
                <a16:creationId xmlns:a16="http://schemas.microsoft.com/office/drawing/2014/main" id="{0EB07EF6-59B5-F0AE-A139-42D6260F7BFB}"/>
              </a:ext>
            </a:extLst>
          </p:cNvPr>
          <p:cNvSpPr txBox="1"/>
          <p:nvPr/>
        </p:nvSpPr>
        <p:spPr>
          <a:xfrm>
            <a:off x="808463" y="671299"/>
            <a:ext cx="6099716" cy="1200329"/>
          </a:xfrm>
          <a:prstGeom prst="rect">
            <a:avLst/>
          </a:prstGeom>
          <a:noFill/>
        </p:spPr>
        <p:txBody>
          <a:bodyPr wrap="square">
            <a:spAutoFit/>
          </a:bodyPr>
          <a:lstStyle/>
          <a:p>
            <a:pPr>
              <a:lnSpc>
                <a:spcPct val="90000"/>
              </a:lnSpc>
              <a:spcBef>
                <a:spcPct val="0"/>
              </a:spcBef>
              <a:spcAft>
                <a:spcPts val="1200"/>
              </a:spcAft>
            </a:pPr>
            <a:r>
              <a:rPr lang="en-AU" sz="4000" b="1" dirty="0"/>
              <a:t>Problem Identification and Root Cause </a:t>
            </a:r>
          </a:p>
        </p:txBody>
      </p:sp>
    </p:spTree>
    <p:extLst>
      <p:ext uri="{BB962C8B-B14F-4D97-AF65-F5344CB8AC3E}">
        <p14:creationId xmlns:p14="http://schemas.microsoft.com/office/powerpoint/2010/main" val="703198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D9B16-F935-A043-E94A-9457514D3833}"/>
            </a:ext>
          </a:extLst>
        </p:cNvPr>
        <p:cNvGrpSpPr/>
        <p:nvPr/>
      </p:nvGrpSpPr>
      <p:grpSpPr>
        <a:xfrm>
          <a:off x="0" y="0"/>
          <a:ext cx="0" cy="0"/>
          <a:chOff x="0" y="0"/>
          <a:chExt cx="0" cy="0"/>
        </a:xfrm>
      </p:grpSpPr>
      <p:pic>
        <p:nvPicPr>
          <p:cNvPr id="9" name="Picture 8" descr="Features - Research Clipart Png - Free Transparent PNG Clipart Images  Download">
            <a:extLst>
              <a:ext uri="{FF2B5EF4-FFF2-40B4-BE49-F238E27FC236}">
                <a16:creationId xmlns:a16="http://schemas.microsoft.com/office/drawing/2014/main" id="{28BDC425-55CB-E150-8302-AC6CB3DE66C7}"/>
              </a:ext>
            </a:extLst>
          </p:cNvPr>
          <p:cNvPicPr>
            <a:picLocks noChangeAspect="1"/>
          </p:cNvPicPr>
          <p:nvPr/>
        </p:nvPicPr>
        <p:blipFill>
          <a:blip r:embed="rId2">
            <a:clrChange>
              <a:clrFrom>
                <a:srgbClr val="EDEDED"/>
              </a:clrFrom>
              <a:clrTo>
                <a:srgbClr val="EDEDED">
                  <a:alpha val="0"/>
                </a:srgbClr>
              </a:clrTo>
            </a:clrChange>
            <a:alphaModFix amt="35000"/>
          </a:blip>
          <a:stretch>
            <a:fillRect/>
          </a:stretch>
        </p:blipFill>
        <p:spPr>
          <a:xfrm>
            <a:off x="0" y="1117600"/>
            <a:ext cx="5334000" cy="5740400"/>
          </a:xfrm>
          <a:prstGeom prst="rect">
            <a:avLst/>
          </a:prstGeom>
        </p:spPr>
      </p:pic>
      <p:sp>
        <p:nvSpPr>
          <p:cNvPr id="6" name="TextBox 5">
            <a:extLst>
              <a:ext uri="{FF2B5EF4-FFF2-40B4-BE49-F238E27FC236}">
                <a16:creationId xmlns:a16="http://schemas.microsoft.com/office/drawing/2014/main" id="{CA85C09A-C27B-4B37-48D9-4DCF6069D388}"/>
              </a:ext>
            </a:extLst>
          </p:cNvPr>
          <p:cNvSpPr txBox="1"/>
          <p:nvPr/>
        </p:nvSpPr>
        <p:spPr>
          <a:xfrm>
            <a:off x="5073804" y="2974021"/>
            <a:ext cx="7198113" cy="1200329"/>
          </a:xfrm>
          <a:prstGeom prst="rect">
            <a:avLst/>
          </a:prstGeom>
          <a:noFill/>
        </p:spPr>
        <p:txBody>
          <a:bodyPr wrap="square">
            <a:spAutoFit/>
          </a:bodyPr>
          <a:lstStyle/>
          <a:p>
            <a:r>
              <a:rPr lang="en-AU" sz="2400" dirty="0">
                <a:effectLst/>
                <a:latin typeface="Times New Roman" panose="02020603050405020304" pitchFamily="18" charset="0"/>
                <a:ea typeface="Times New Roman" panose="02020603050405020304" pitchFamily="18" charset="0"/>
              </a:rPr>
              <a:t>A misalignment between increasing market demand and the company's current manufacturing capacity and supply chain</a:t>
            </a:r>
            <a:endParaRPr lang="en-AU" sz="2400" dirty="0"/>
          </a:p>
        </p:txBody>
      </p:sp>
      <p:sp>
        <p:nvSpPr>
          <p:cNvPr id="8" name="TextBox 7">
            <a:extLst>
              <a:ext uri="{FF2B5EF4-FFF2-40B4-BE49-F238E27FC236}">
                <a16:creationId xmlns:a16="http://schemas.microsoft.com/office/drawing/2014/main" id="{1B210B38-8138-2183-6557-9E7BD726F600}"/>
              </a:ext>
            </a:extLst>
          </p:cNvPr>
          <p:cNvSpPr txBox="1"/>
          <p:nvPr/>
        </p:nvSpPr>
        <p:spPr>
          <a:xfrm>
            <a:off x="808463" y="671299"/>
            <a:ext cx="6099716" cy="1200329"/>
          </a:xfrm>
          <a:prstGeom prst="rect">
            <a:avLst/>
          </a:prstGeom>
          <a:noFill/>
        </p:spPr>
        <p:txBody>
          <a:bodyPr wrap="square">
            <a:spAutoFit/>
          </a:bodyPr>
          <a:lstStyle/>
          <a:p>
            <a:pPr>
              <a:lnSpc>
                <a:spcPct val="90000"/>
              </a:lnSpc>
              <a:spcBef>
                <a:spcPct val="0"/>
              </a:spcBef>
              <a:spcAft>
                <a:spcPts val="1200"/>
              </a:spcAft>
            </a:pPr>
            <a:r>
              <a:rPr lang="en-AU" sz="4000" b="1" dirty="0"/>
              <a:t>Problem Identification and Root Cause </a:t>
            </a:r>
          </a:p>
        </p:txBody>
      </p:sp>
    </p:spTree>
    <p:extLst>
      <p:ext uri="{BB962C8B-B14F-4D97-AF65-F5344CB8AC3E}">
        <p14:creationId xmlns:p14="http://schemas.microsoft.com/office/powerpoint/2010/main" val="425481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C51B-C0AA-294C-2D42-3DF0681FD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4E1CA-CB41-ED22-8ED6-90A6FDBCEA1E}"/>
              </a:ext>
            </a:extLst>
          </p:cNvPr>
          <p:cNvSpPr>
            <a:spLocks noGrp="1"/>
          </p:cNvSpPr>
          <p:nvPr>
            <p:ph type="title"/>
          </p:nvPr>
        </p:nvSpPr>
        <p:spPr>
          <a:xfrm>
            <a:off x="6095999" y="441960"/>
            <a:ext cx="5641897" cy="3316893"/>
          </a:xfrm>
        </p:spPr>
        <p:txBody>
          <a:bodyPr/>
          <a:lstStyle/>
          <a:p>
            <a:r>
              <a:rPr lang="en-AU" noProof="0" dirty="0"/>
              <a:t>solution features</a:t>
            </a:r>
          </a:p>
        </p:txBody>
      </p:sp>
    </p:spTree>
    <p:extLst>
      <p:ext uri="{BB962C8B-B14F-4D97-AF65-F5344CB8AC3E}">
        <p14:creationId xmlns:p14="http://schemas.microsoft.com/office/powerpoint/2010/main" val="3811743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4ECB2-4FD1-5A68-A65C-8A9907048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860D1-5060-FB19-7C5E-19E03CFE4E43}"/>
              </a:ext>
            </a:extLst>
          </p:cNvPr>
          <p:cNvSpPr>
            <a:spLocks noGrp="1"/>
          </p:cNvSpPr>
          <p:nvPr>
            <p:ph type="title"/>
          </p:nvPr>
        </p:nvSpPr>
        <p:spPr>
          <a:xfrm>
            <a:off x="899160" y="137160"/>
            <a:ext cx="6172200" cy="1249680"/>
          </a:xfrm>
        </p:spPr>
        <p:txBody>
          <a:bodyPr/>
          <a:lstStyle/>
          <a:p>
            <a:r>
              <a:rPr lang="en-AU" noProof="0" dirty="0"/>
              <a:t>Objectives when pursuing solutions </a:t>
            </a:r>
          </a:p>
        </p:txBody>
      </p:sp>
      <p:sp>
        <p:nvSpPr>
          <p:cNvPr id="4" name="Text Placeholder 3">
            <a:extLst>
              <a:ext uri="{FF2B5EF4-FFF2-40B4-BE49-F238E27FC236}">
                <a16:creationId xmlns:a16="http://schemas.microsoft.com/office/drawing/2014/main" id="{640825C0-2E8B-B816-3B71-660AB29F6C0E}"/>
              </a:ext>
            </a:extLst>
          </p:cNvPr>
          <p:cNvSpPr>
            <a:spLocks noGrp="1"/>
          </p:cNvSpPr>
          <p:nvPr>
            <p:ph type="body" sz="quarter" idx="11"/>
          </p:nvPr>
        </p:nvSpPr>
        <p:spPr>
          <a:xfrm>
            <a:off x="899160" y="2087880"/>
            <a:ext cx="5900225" cy="814346"/>
          </a:xfrm>
        </p:spPr>
        <p:txBody>
          <a:bodyPr>
            <a:normAutofit/>
          </a:bodyPr>
          <a:lstStyle/>
          <a:p>
            <a:r>
              <a:rPr lang="en-AU" noProof="0" dirty="0"/>
              <a:t>Reduce dependence on a single manufacturing plant and improve supply chain efficiency.</a:t>
            </a:r>
          </a:p>
        </p:txBody>
      </p:sp>
      <p:sp>
        <p:nvSpPr>
          <p:cNvPr id="5" name="Slide Number Placeholder 4">
            <a:extLst>
              <a:ext uri="{FF2B5EF4-FFF2-40B4-BE49-F238E27FC236}">
                <a16:creationId xmlns:a16="http://schemas.microsoft.com/office/drawing/2014/main" id="{75FA8603-5013-2010-339B-3C74C35AC80B}"/>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29</a:t>
            </a:fld>
            <a:endParaRPr lang="en-AU" noProof="0" dirty="0"/>
          </a:p>
        </p:txBody>
      </p:sp>
      <p:sp>
        <p:nvSpPr>
          <p:cNvPr id="7" name="TextBox 6">
            <a:extLst>
              <a:ext uri="{FF2B5EF4-FFF2-40B4-BE49-F238E27FC236}">
                <a16:creationId xmlns:a16="http://schemas.microsoft.com/office/drawing/2014/main" id="{D3A03A27-71B6-45DE-DB39-EC39D8BC718D}"/>
              </a:ext>
            </a:extLst>
          </p:cNvPr>
          <p:cNvSpPr txBox="1"/>
          <p:nvPr/>
        </p:nvSpPr>
        <p:spPr>
          <a:xfrm>
            <a:off x="911352" y="4522160"/>
            <a:ext cx="6097656" cy="646331"/>
          </a:xfrm>
          <a:prstGeom prst="rect">
            <a:avLst/>
          </a:prstGeom>
          <a:noFill/>
        </p:spPr>
        <p:txBody>
          <a:bodyPr wrap="square">
            <a:spAutoFit/>
          </a:bodyPr>
          <a:lstStyle/>
          <a:p>
            <a:r>
              <a:rPr lang="en-AU" noProof="0" dirty="0"/>
              <a:t>Ensure the continuity of product and service delivery to meet growing demand.</a:t>
            </a:r>
          </a:p>
        </p:txBody>
      </p:sp>
      <p:pic>
        <p:nvPicPr>
          <p:cNvPr id="8" name="Picture 7" descr="Objective Images - Free Download on Freepik">
            <a:extLst>
              <a:ext uri="{FF2B5EF4-FFF2-40B4-BE49-F238E27FC236}">
                <a16:creationId xmlns:a16="http://schemas.microsoft.com/office/drawing/2014/main" id="{B10A1358-7C9B-1A36-E77A-CDBAFBE6F0B7}"/>
              </a:ext>
            </a:extLst>
          </p:cNvPr>
          <p:cNvPicPr>
            <a:picLocks noChangeAspect="1"/>
          </p:cNvPicPr>
          <p:nvPr/>
        </p:nvPicPr>
        <p:blipFill>
          <a:blip r:embed="rId2"/>
          <a:stretch>
            <a:fillRect/>
          </a:stretch>
        </p:blipFill>
        <p:spPr>
          <a:xfrm>
            <a:off x="7288695" y="2087880"/>
            <a:ext cx="3681343" cy="3681343"/>
          </a:xfrm>
          <a:prstGeom prst="rect">
            <a:avLst/>
          </a:prstGeom>
        </p:spPr>
      </p:pic>
    </p:spTree>
    <p:extLst>
      <p:ext uri="{BB962C8B-B14F-4D97-AF65-F5344CB8AC3E}">
        <p14:creationId xmlns:p14="http://schemas.microsoft.com/office/powerpoint/2010/main" val="3692245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679938"/>
            <a:ext cx="5864225" cy="5767217"/>
          </a:xfrm>
        </p:spPr>
        <p:txBody>
          <a:bodyPr>
            <a:normAutofit/>
          </a:bodyPr>
          <a:lstStyle/>
          <a:p>
            <a:r>
              <a:rPr lang="en-AU" noProof="0" dirty="0"/>
              <a:t>The company is </a:t>
            </a:r>
            <a:r>
              <a:rPr lang="en-AU" noProof="0" dirty="0" err="1"/>
              <a:t>Worlducation</a:t>
            </a:r>
            <a:r>
              <a:rPr lang="en-AU" noProof="0" dirty="0"/>
              <a:t>. This is a social startup founded in 2016 that aims to transform how children learn in school. </a:t>
            </a:r>
          </a:p>
          <a:p>
            <a:endParaRPr lang="en-AU" noProof="0" dirty="0"/>
          </a:p>
          <a:p>
            <a:r>
              <a:rPr lang="en-AU" noProof="0" dirty="0"/>
              <a:t>The company combines hardware, software, content, and activities, supported by AI technology, to create an optimal learning path for elementary school students.</a:t>
            </a:r>
          </a:p>
          <a:p>
            <a:r>
              <a:rPr lang="en-AU" noProof="0" dirty="0"/>
              <a:t> </a:t>
            </a:r>
          </a:p>
        </p:txBody>
      </p:sp>
    </p:spTree>
    <p:extLst>
      <p:ext uri="{BB962C8B-B14F-4D97-AF65-F5344CB8AC3E}">
        <p14:creationId xmlns:p14="http://schemas.microsoft.com/office/powerpoint/2010/main" val="3590816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1C2CC-41FF-0AA5-5208-DBA3422BB280}"/>
            </a:ext>
          </a:extLst>
        </p:cNvPr>
        <p:cNvGrpSpPr/>
        <p:nvPr/>
      </p:nvGrpSpPr>
      <p:grpSpPr>
        <a:xfrm>
          <a:off x="0" y="0"/>
          <a:ext cx="0" cy="0"/>
          <a:chOff x="0" y="0"/>
          <a:chExt cx="0" cy="0"/>
        </a:xfrm>
      </p:grpSpPr>
      <p:pic>
        <p:nvPicPr>
          <p:cNvPr id="10" name="Picture 9" descr="Advantage Cartoons and Comics - funny pictures from CartoonStock">
            <a:extLst>
              <a:ext uri="{FF2B5EF4-FFF2-40B4-BE49-F238E27FC236}">
                <a16:creationId xmlns:a16="http://schemas.microsoft.com/office/drawing/2014/main" id="{81F8BFCA-9290-A411-1E21-BF4E210AAA04}"/>
              </a:ext>
            </a:extLst>
          </p:cNvPr>
          <p:cNvPicPr>
            <a:picLocks noChangeAspect="1"/>
          </p:cNvPicPr>
          <p:nvPr/>
        </p:nvPicPr>
        <p:blipFill>
          <a:blip r:embed="rId2"/>
          <a:stretch>
            <a:fillRect/>
          </a:stretch>
        </p:blipFill>
        <p:spPr>
          <a:xfrm>
            <a:off x="4974928" y="2087880"/>
            <a:ext cx="3436493" cy="3965713"/>
          </a:xfrm>
          <a:prstGeom prst="rect">
            <a:avLst/>
          </a:prstGeom>
        </p:spPr>
      </p:pic>
      <p:sp>
        <p:nvSpPr>
          <p:cNvPr id="4" name="Text Placeholder 3">
            <a:extLst>
              <a:ext uri="{FF2B5EF4-FFF2-40B4-BE49-F238E27FC236}">
                <a16:creationId xmlns:a16="http://schemas.microsoft.com/office/drawing/2014/main" id="{FC9B72E4-4BD9-D8FB-4740-E1F6FD97A200}"/>
              </a:ext>
            </a:extLst>
          </p:cNvPr>
          <p:cNvSpPr>
            <a:spLocks noGrp="1"/>
          </p:cNvSpPr>
          <p:nvPr>
            <p:ph type="body" sz="quarter" idx="11"/>
          </p:nvPr>
        </p:nvSpPr>
        <p:spPr>
          <a:xfrm>
            <a:off x="899160" y="2087880"/>
            <a:ext cx="4398397" cy="1477328"/>
          </a:xfrm>
        </p:spPr>
        <p:txBody>
          <a:bodyPr>
            <a:normAutofit/>
          </a:bodyPr>
          <a:lstStyle/>
          <a:p>
            <a:pPr lvl="0"/>
            <a:r>
              <a:rPr lang="en-AU" noProof="0" dirty="0"/>
              <a:t>Improved financial stability due to better workflow management, cost control, and sustainable profit margins.</a:t>
            </a:r>
          </a:p>
        </p:txBody>
      </p:sp>
      <p:sp>
        <p:nvSpPr>
          <p:cNvPr id="7" name="TextBox 6">
            <a:extLst>
              <a:ext uri="{FF2B5EF4-FFF2-40B4-BE49-F238E27FC236}">
                <a16:creationId xmlns:a16="http://schemas.microsoft.com/office/drawing/2014/main" id="{1ACC36F7-963C-473D-A97E-729709171237}"/>
              </a:ext>
            </a:extLst>
          </p:cNvPr>
          <p:cNvSpPr txBox="1"/>
          <p:nvPr/>
        </p:nvSpPr>
        <p:spPr>
          <a:xfrm>
            <a:off x="7702826" y="4410378"/>
            <a:ext cx="3411606" cy="1477328"/>
          </a:xfrm>
          <a:prstGeom prst="rect">
            <a:avLst/>
          </a:prstGeom>
          <a:noFill/>
        </p:spPr>
        <p:txBody>
          <a:bodyPr wrap="square">
            <a:spAutoFit/>
          </a:bodyPr>
          <a:lstStyle/>
          <a:p>
            <a:pPr lvl="0"/>
            <a:r>
              <a:rPr lang="en-AU" noProof="0" dirty="0"/>
              <a:t>Greater operational resilience, reducing the risk of future disruptions caused by factory closures or geopolitical tensions.</a:t>
            </a:r>
          </a:p>
        </p:txBody>
      </p:sp>
      <p:sp>
        <p:nvSpPr>
          <p:cNvPr id="2" name="Title 1">
            <a:extLst>
              <a:ext uri="{FF2B5EF4-FFF2-40B4-BE49-F238E27FC236}">
                <a16:creationId xmlns:a16="http://schemas.microsoft.com/office/drawing/2014/main" id="{84114658-EBF9-B347-0643-505CA8C42E59}"/>
              </a:ext>
            </a:extLst>
          </p:cNvPr>
          <p:cNvSpPr>
            <a:spLocks noGrp="1"/>
          </p:cNvSpPr>
          <p:nvPr>
            <p:ph type="title"/>
          </p:nvPr>
        </p:nvSpPr>
        <p:spPr>
          <a:xfrm>
            <a:off x="899160" y="137160"/>
            <a:ext cx="6172200" cy="1249680"/>
          </a:xfrm>
        </p:spPr>
        <p:txBody>
          <a:bodyPr/>
          <a:lstStyle/>
          <a:p>
            <a:r>
              <a:rPr lang="en-AU" noProof="0" dirty="0"/>
              <a:t>Advantages of solving the issue</a:t>
            </a:r>
          </a:p>
        </p:txBody>
      </p:sp>
      <p:sp>
        <p:nvSpPr>
          <p:cNvPr id="5" name="Slide Number Placeholder 4">
            <a:extLst>
              <a:ext uri="{FF2B5EF4-FFF2-40B4-BE49-F238E27FC236}">
                <a16:creationId xmlns:a16="http://schemas.microsoft.com/office/drawing/2014/main" id="{A58063DA-C2C5-7CBE-C2F7-86D801CAF63B}"/>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30</a:t>
            </a:fld>
            <a:endParaRPr lang="en-AU" noProof="0" dirty="0"/>
          </a:p>
        </p:txBody>
      </p:sp>
      <p:sp>
        <p:nvSpPr>
          <p:cNvPr id="9" name="TextBox 8">
            <a:extLst>
              <a:ext uri="{FF2B5EF4-FFF2-40B4-BE49-F238E27FC236}">
                <a16:creationId xmlns:a16="http://schemas.microsoft.com/office/drawing/2014/main" id="{B65D3B07-CA2E-5D91-AE72-7E33F18E9F59}"/>
              </a:ext>
            </a:extLst>
          </p:cNvPr>
          <p:cNvSpPr txBox="1"/>
          <p:nvPr/>
        </p:nvSpPr>
        <p:spPr>
          <a:xfrm>
            <a:off x="911352" y="4340805"/>
            <a:ext cx="3523753" cy="923330"/>
          </a:xfrm>
          <a:prstGeom prst="rect">
            <a:avLst/>
          </a:prstGeom>
          <a:noFill/>
        </p:spPr>
        <p:txBody>
          <a:bodyPr wrap="square">
            <a:spAutoFit/>
          </a:bodyPr>
          <a:lstStyle/>
          <a:p>
            <a:pPr lvl="0"/>
            <a:r>
              <a:rPr lang="en-AU" noProof="0" dirty="0"/>
              <a:t>Improved scalability and expansion, due to less reliance on a single manufacturing plan.</a:t>
            </a:r>
          </a:p>
        </p:txBody>
      </p:sp>
    </p:spTree>
    <p:extLst>
      <p:ext uri="{BB962C8B-B14F-4D97-AF65-F5344CB8AC3E}">
        <p14:creationId xmlns:p14="http://schemas.microsoft.com/office/powerpoint/2010/main" val="3368941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FDB77-FDAE-5CF0-6F6C-A0F4F2442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C5D6E-AF6D-3E2A-F41E-3DBC321FACFA}"/>
              </a:ext>
            </a:extLst>
          </p:cNvPr>
          <p:cNvSpPr>
            <a:spLocks noGrp="1"/>
          </p:cNvSpPr>
          <p:nvPr>
            <p:ph type="title"/>
          </p:nvPr>
        </p:nvSpPr>
        <p:spPr>
          <a:xfrm>
            <a:off x="899160" y="137160"/>
            <a:ext cx="6172200" cy="1249680"/>
          </a:xfrm>
        </p:spPr>
        <p:txBody>
          <a:bodyPr/>
          <a:lstStyle/>
          <a:p>
            <a:r>
              <a:rPr lang="en-AU" noProof="0" dirty="0"/>
              <a:t>Risks involved in pursuing solutions</a:t>
            </a:r>
          </a:p>
        </p:txBody>
      </p:sp>
      <p:sp>
        <p:nvSpPr>
          <p:cNvPr id="4" name="Text Placeholder 3">
            <a:extLst>
              <a:ext uri="{FF2B5EF4-FFF2-40B4-BE49-F238E27FC236}">
                <a16:creationId xmlns:a16="http://schemas.microsoft.com/office/drawing/2014/main" id="{BC6AB501-E239-BE31-7295-887B183DFB2E}"/>
              </a:ext>
            </a:extLst>
          </p:cNvPr>
          <p:cNvSpPr>
            <a:spLocks noGrp="1"/>
          </p:cNvSpPr>
          <p:nvPr>
            <p:ph type="body" sz="quarter" idx="11"/>
          </p:nvPr>
        </p:nvSpPr>
        <p:spPr>
          <a:xfrm>
            <a:off x="899161" y="2087880"/>
            <a:ext cx="3921318" cy="1599537"/>
          </a:xfrm>
        </p:spPr>
        <p:txBody>
          <a:bodyPr>
            <a:normAutofit fontScale="92500" lnSpcReduction="20000"/>
          </a:bodyPr>
          <a:lstStyle/>
          <a:p>
            <a:pPr lvl="0"/>
            <a:r>
              <a:rPr lang="en-AU" noProof="0" dirty="0"/>
              <a:t>Financial risk: Solutions such as establishing a second manufacturing plant, outsourcing manufacturing or making software cloud-base solutions require a high initial investment.</a:t>
            </a:r>
          </a:p>
        </p:txBody>
      </p:sp>
      <p:sp>
        <p:nvSpPr>
          <p:cNvPr id="5" name="Slide Number Placeholder 4">
            <a:extLst>
              <a:ext uri="{FF2B5EF4-FFF2-40B4-BE49-F238E27FC236}">
                <a16:creationId xmlns:a16="http://schemas.microsoft.com/office/drawing/2014/main" id="{1217911F-F52D-7450-1496-2109ED8960D9}"/>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31</a:t>
            </a:fld>
            <a:endParaRPr lang="en-AU" noProof="0" dirty="0"/>
          </a:p>
        </p:txBody>
      </p:sp>
      <p:sp>
        <p:nvSpPr>
          <p:cNvPr id="7" name="TextBox 6">
            <a:extLst>
              <a:ext uri="{FF2B5EF4-FFF2-40B4-BE49-F238E27FC236}">
                <a16:creationId xmlns:a16="http://schemas.microsoft.com/office/drawing/2014/main" id="{2118FFCD-9D7E-51EC-76B6-3303CF7FFA82}"/>
              </a:ext>
            </a:extLst>
          </p:cNvPr>
          <p:cNvSpPr txBox="1"/>
          <p:nvPr/>
        </p:nvSpPr>
        <p:spPr>
          <a:xfrm>
            <a:off x="8945741" y="2604556"/>
            <a:ext cx="2347099" cy="2585323"/>
          </a:xfrm>
          <a:prstGeom prst="rect">
            <a:avLst/>
          </a:prstGeom>
          <a:noFill/>
        </p:spPr>
        <p:txBody>
          <a:bodyPr wrap="square">
            <a:spAutoFit/>
          </a:bodyPr>
          <a:lstStyle/>
          <a:p>
            <a:pPr lvl="0"/>
            <a:r>
              <a:rPr lang="en-AU" noProof="0" dirty="0"/>
              <a:t>Operational and transition risk: Changing manufacturing processes can disrupt existing supply chain workflows, systems, and processes.</a:t>
            </a:r>
          </a:p>
        </p:txBody>
      </p:sp>
      <p:sp>
        <p:nvSpPr>
          <p:cNvPr id="9" name="TextBox 8">
            <a:extLst>
              <a:ext uri="{FF2B5EF4-FFF2-40B4-BE49-F238E27FC236}">
                <a16:creationId xmlns:a16="http://schemas.microsoft.com/office/drawing/2014/main" id="{464A40F2-282A-90DC-D2A5-1AA5608ECAE4}"/>
              </a:ext>
            </a:extLst>
          </p:cNvPr>
          <p:cNvSpPr txBox="1"/>
          <p:nvPr/>
        </p:nvSpPr>
        <p:spPr>
          <a:xfrm>
            <a:off x="911352" y="4366855"/>
            <a:ext cx="4058213" cy="1477328"/>
          </a:xfrm>
          <a:prstGeom prst="rect">
            <a:avLst/>
          </a:prstGeom>
          <a:noFill/>
        </p:spPr>
        <p:txBody>
          <a:bodyPr wrap="square">
            <a:spAutoFit/>
          </a:bodyPr>
          <a:lstStyle/>
          <a:p>
            <a:pPr lvl="0"/>
            <a:r>
              <a:rPr lang="en-AU" noProof="0" dirty="0"/>
              <a:t>Strategic and execution risk: There is a risk that the selected solution will not deliver the expected benefits if market conditions change or operating costs do not decrease.</a:t>
            </a:r>
          </a:p>
        </p:txBody>
      </p:sp>
      <p:pic>
        <p:nvPicPr>
          <p:cNvPr id="10" name="Picture 9" descr="1,100+ Risk Management Cartoons Stock Photos, Pictures &amp; Royalty-Free  Images - iStock">
            <a:extLst>
              <a:ext uri="{FF2B5EF4-FFF2-40B4-BE49-F238E27FC236}">
                <a16:creationId xmlns:a16="http://schemas.microsoft.com/office/drawing/2014/main" id="{2CE91AEB-E39F-28CB-1730-92763C8B7BA9}"/>
              </a:ext>
            </a:extLst>
          </p:cNvPr>
          <p:cNvPicPr>
            <a:picLocks noChangeAspect="1"/>
          </p:cNvPicPr>
          <p:nvPr/>
        </p:nvPicPr>
        <p:blipFill>
          <a:blip r:embed="rId2"/>
          <a:stretch>
            <a:fillRect/>
          </a:stretch>
        </p:blipFill>
        <p:spPr>
          <a:xfrm>
            <a:off x="5084698" y="2086222"/>
            <a:ext cx="3711957" cy="3457713"/>
          </a:xfrm>
          <a:prstGeom prst="rect">
            <a:avLst/>
          </a:prstGeom>
        </p:spPr>
      </p:pic>
    </p:spTree>
    <p:extLst>
      <p:ext uri="{BB962C8B-B14F-4D97-AF65-F5344CB8AC3E}">
        <p14:creationId xmlns:p14="http://schemas.microsoft.com/office/powerpoint/2010/main" val="1268609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9C988-4818-AF12-8B36-8EE8EF420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F370B-5E35-243E-2944-330C3E41523C}"/>
              </a:ext>
            </a:extLst>
          </p:cNvPr>
          <p:cNvSpPr>
            <a:spLocks noGrp="1"/>
          </p:cNvSpPr>
          <p:nvPr>
            <p:ph type="title"/>
          </p:nvPr>
        </p:nvSpPr>
        <p:spPr>
          <a:xfrm>
            <a:off x="6095999" y="441960"/>
            <a:ext cx="5641897" cy="5148943"/>
          </a:xfrm>
        </p:spPr>
        <p:txBody>
          <a:bodyPr/>
          <a:lstStyle/>
          <a:p>
            <a:r>
              <a:rPr lang="en-AU" noProof="0" dirty="0"/>
              <a:t>Legislation, Policies and Procedures</a:t>
            </a:r>
          </a:p>
        </p:txBody>
      </p:sp>
    </p:spTree>
    <p:extLst>
      <p:ext uri="{BB962C8B-B14F-4D97-AF65-F5344CB8AC3E}">
        <p14:creationId xmlns:p14="http://schemas.microsoft.com/office/powerpoint/2010/main" val="2152573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9E08A-B6D7-55F8-5D75-6834AFBE9F66}"/>
            </a:ext>
          </a:extLst>
        </p:cNvPr>
        <p:cNvGrpSpPr/>
        <p:nvPr/>
      </p:nvGrpSpPr>
      <p:grpSpPr>
        <a:xfrm>
          <a:off x="0" y="0"/>
          <a:ext cx="0" cy="0"/>
          <a:chOff x="0" y="0"/>
          <a:chExt cx="0" cy="0"/>
        </a:xfrm>
      </p:grpSpPr>
      <p:pic>
        <p:nvPicPr>
          <p:cNvPr id="13" name="Picture 12" descr="Broseph Chillaxton | Regular Show Wiki | Fandom">
            <a:extLst>
              <a:ext uri="{FF2B5EF4-FFF2-40B4-BE49-F238E27FC236}">
                <a16:creationId xmlns:a16="http://schemas.microsoft.com/office/drawing/2014/main" id="{FB99BABC-F2A9-D8E0-04B2-B07E76E494CA}"/>
              </a:ext>
            </a:extLst>
          </p:cNvPr>
          <p:cNvPicPr>
            <a:picLocks noChangeAspect="1"/>
          </p:cNvPicPr>
          <p:nvPr/>
        </p:nvPicPr>
        <p:blipFill>
          <a:blip r:embed="rId2">
            <a:alphaModFix amt="35000"/>
          </a:blip>
          <a:stretch>
            <a:fillRect/>
          </a:stretch>
        </p:blipFill>
        <p:spPr>
          <a:xfrm>
            <a:off x="3021154" y="1062981"/>
            <a:ext cx="4774550" cy="5278195"/>
          </a:xfrm>
          <a:prstGeom prst="rect">
            <a:avLst/>
          </a:prstGeom>
        </p:spPr>
      </p:pic>
      <p:sp>
        <p:nvSpPr>
          <p:cNvPr id="2" name="Title 1">
            <a:extLst>
              <a:ext uri="{FF2B5EF4-FFF2-40B4-BE49-F238E27FC236}">
                <a16:creationId xmlns:a16="http://schemas.microsoft.com/office/drawing/2014/main" id="{292E401B-00AF-FB3A-E0F7-9A1CA5007570}"/>
              </a:ext>
            </a:extLst>
          </p:cNvPr>
          <p:cNvSpPr>
            <a:spLocks noGrp="1"/>
          </p:cNvSpPr>
          <p:nvPr>
            <p:ph type="title"/>
          </p:nvPr>
        </p:nvSpPr>
        <p:spPr>
          <a:xfrm>
            <a:off x="899160" y="137160"/>
            <a:ext cx="6172200" cy="1249680"/>
          </a:xfrm>
        </p:spPr>
        <p:txBody>
          <a:bodyPr/>
          <a:lstStyle/>
          <a:p>
            <a:r>
              <a:rPr lang="en-AU" noProof="0" dirty="0"/>
              <a:t>Relevant Legislation</a:t>
            </a:r>
          </a:p>
        </p:txBody>
      </p:sp>
      <p:sp>
        <p:nvSpPr>
          <p:cNvPr id="4" name="Text Placeholder 3">
            <a:extLst>
              <a:ext uri="{FF2B5EF4-FFF2-40B4-BE49-F238E27FC236}">
                <a16:creationId xmlns:a16="http://schemas.microsoft.com/office/drawing/2014/main" id="{4B513675-7415-AAF2-0338-5B3072FF3489}"/>
              </a:ext>
            </a:extLst>
          </p:cNvPr>
          <p:cNvSpPr>
            <a:spLocks noGrp="1"/>
          </p:cNvSpPr>
          <p:nvPr>
            <p:ph type="body" sz="quarter" idx="11"/>
          </p:nvPr>
        </p:nvSpPr>
        <p:spPr>
          <a:xfrm>
            <a:off x="729039" y="3063239"/>
            <a:ext cx="3311333" cy="2486955"/>
          </a:xfrm>
        </p:spPr>
        <p:txBody>
          <a:bodyPr>
            <a:normAutofit/>
          </a:bodyPr>
          <a:lstStyle/>
          <a:p>
            <a:pPr lvl="0"/>
            <a:r>
              <a:rPr lang="en-AU" b="1" noProof="0" dirty="0"/>
              <a:t>Privacy and Data Security</a:t>
            </a:r>
            <a:endParaRPr lang="en-AU" noProof="0" dirty="0"/>
          </a:p>
          <a:p>
            <a:r>
              <a:rPr lang="en-AU" noProof="0" dirty="0"/>
              <a:t>The Privacy Act 1988</a:t>
            </a:r>
          </a:p>
          <a:p>
            <a:r>
              <a:rPr lang="en-AU" noProof="0" dirty="0"/>
              <a:t>Australian Privacy Principles (PPA</a:t>
            </a:r>
          </a:p>
        </p:txBody>
      </p:sp>
      <p:sp>
        <p:nvSpPr>
          <p:cNvPr id="5" name="Slide Number Placeholder 4">
            <a:extLst>
              <a:ext uri="{FF2B5EF4-FFF2-40B4-BE49-F238E27FC236}">
                <a16:creationId xmlns:a16="http://schemas.microsoft.com/office/drawing/2014/main" id="{EE963960-F3CD-86BD-67CC-C21B0D48E236}"/>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33</a:t>
            </a:fld>
            <a:endParaRPr lang="en-AU" noProof="0" dirty="0"/>
          </a:p>
        </p:txBody>
      </p:sp>
      <p:sp>
        <p:nvSpPr>
          <p:cNvPr id="9" name="Text Placeholder 3">
            <a:extLst>
              <a:ext uri="{FF2B5EF4-FFF2-40B4-BE49-F238E27FC236}">
                <a16:creationId xmlns:a16="http://schemas.microsoft.com/office/drawing/2014/main" id="{1EDCCD7D-A4EE-EE22-EADC-BFD09AEA7CA9}"/>
              </a:ext>
            </a:extLst>
          </p:cNvPr>
          <p:cNvSpPr txBox="1">
            <a:spLocks/>
          </p:cNvSpPr>
          <p:nvPr/>
        </p:nvSpPr>
        <p:spPr>
          <a:xfrm>
            <a:off x="6783572" y="2087880"/>
            <a:ext cx="4509268" cy="3228399"/>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AU" b="1" noProof="0" dirty="0"/>
              <a:t>Financial and Consumer Law</a:t>
            </a:r>
            <a:endParaRPr lang="en-AU" noProof="0" dirty="0"/>
          </a:p>
          <a:p>
            <a:r>
              <a:rPr lang="en-AU" noProof="0" dirty="0"/>
              <a:t>Corporations Act 2001.</a:t>
            </a:r>
            <a:br>
              <a:rPr lang="en-AU" noProof="0" dirty="0"/>
            </a:br>
            <a:endParaRPr lang="en-AU" noProof="0" dirty="0"/>
          </a:p>
          <a:p>
            <a:r>
              <a:rPr lang="en-AU" noProof="0" dirty="0"/>
              <a:t>Anti-Money Laundering and Counter-Terrorism Financing Act 2006 (AML/CTF</a:t>
            </a:r>
          </a:p>
          <a:p>
            <a:r>
              <a:rPr lang="en-AU" noProof="0" dirty="0"/>
              <a:t>Secured Transactions Act 2009</a:t>
            </a:r>
          </a:p>
          <a:p>
            <a:r>
              <a:rPr lang="en-AU" noProof="0" dirty="0"/>
              <a:t>Competition and Consumer Protection Act 2010</a:t>
            </a:r>
          </a:p>
        </p:txBody>
      </p:sp>
    </p:spTree>
    <p:extLst>
      <p:ext uri="{BB962C8B-B14F-4D97-AF65-F5344CB8AC3E}">
        <p14:creationId xmlns:p14="http://schemas.microsoft.com/office/powerpoint/2010/main" val="1202197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75E3F-85D4-118C-4EE2-2429EF6D5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3E462-2EC1-6359-2A86-1E594036B704}"/>
              </a:ext>
            </a:extLst>
          </p:cNvPr>
          <p:cNvSpPr>
            <a:spLocks noGrp="1"/>
          </p:cNvSpPr>
          <p:nvPr>
            <p:ph type="title"/>
          </p:nvPr>
        </p:nvSpPr>
        <p:spPr>
          <a:xfrm>
            <a:off x="899160" y="137160"/>
            <a:ext cx="6172200" cy="1249680"/>
          </a:xfrm>
        </p:spPr>
        <p:txBody>
          <a:bodyPr/>
          <a:lstStyle/>
          <a:p>
            <a:r>
              <a:rPr lang="en-AU" noProof="0" dirty="0"/>
              <a:t>Relevant Legislation</a:t>
            </a:r>
          </a:p>
        </p:txBody>
      </p:sp>
      <p:sp>
        <p:nvSpPr>
          <p:cNvPr id="4" name="Text Placeholder 3">
            <a:extLst>
              <a:ext uri="{FF2B5EF4-FFF2-40B4-BE49-F238E27FC236}">
                <a16:creationId xmlns:a16="http://schemas.microsoft.com/office/drawing/2014/main" id="{FFC03BA8-A7D8-2DD6-36D6-0585AAF569BC}"/>
              </a:ext>
            </a:extLst>
          </p:cNvPr>
          <p:cNvSpPr>
            <a:spLocks noGrp="1"/>
          </p:cNvSpPr>
          <p:nvPr>
            <p:ph type="body" sz="quarter" idx="11"/>
          </p:nvPr>
        </p:nvSpPr>
        <p:spPr>
          <a:xfrm>
            <a:off x="899160" y="2438400"/>
            <a:ext cx="4679390" cy="1249680"/>
          </a:xfrm>
        </p:spPr>
        <p:txBody>
          <a:bodyPr>
            <a:normAutofit/>
          </a:bodyPr>
          <a:lstStyle/>
          <a:p>
            <a:pPr lvl="0"/>
            <a:r>
              <a:rPr lang="en-AU" b="1" noProof="0" dirty="0"/>
              <a:t>Employment and Performance Management</a:t>
            </a:r>
            <a:endParaRPr lang="en-AU" noProof="0" dirty="0"/>
          </a:p>
          <a:p>
            <a:r>
              <a:rPr lang="en-AU" noProof="0" dirty="0"/>
              <a:t>The Fair Work Act 2009</a:t>
            </a:r>
          </a:p>
        </p:txBody>
      </p:sp>
      <p:sp>
        <p:nvSpPr>
          <p:cNvPr id="5" name="Slide Number Placeholder 4">
            <a:extLst>
              <a:ext uri="{FF2B5EF4-FFF2-40B4-BE49-F238E27FC236}">
                <a16:creationId xmlns:a16="http://schemas.microsoft.com/office/drawing/2014/main" id="{A1971F9E-E423-A02C-674E-C6CFFA992D1D}"/>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34</a:t>
            </a:fld>
            <a:endParaRPr lang="en-AU" noProof="0" dirty="0"/>
          </a:p>
        </p:txBody>
      </p:sp>
      <p:sp>
        <p:nvSpPr>
          <p:cNvPr id="9" name="Text Placeholder 3">
            <a:extLst>
              <a:ext uri="{FF2B5EF4-FFF2-40B4-BE49-F238E27FC236}">
                <a16:creationId xmlns:a16="http://schemas.microsoft.com/office/drawing/2014/main" id="{975718C9-4433-4BF0-AEF0-667A94234B8D}"/>
              </a:ext>
            </a:extLst>
          </p:cNvPr>
          <p:cNvSpPr txBox="1">
            <a:spLocks/>
          </p:cNvSpPr>
          <p:nvPr/>
        </p:nvSpPr>
        <p:spPr>
          <a:xfrm>
            <a:off x="7071360" y="4445472"/>
            <a:ext cx="4509268" cy="13411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AU" b="1" noProof="0" dirty="0"/>
              <a:t>Digital Security and Cybersecurity</a:t>
            </a:r>
            <a:endParaRPr lang="en-AU" noProof="0" dirty="0"/>
          </a:p>
          <a:p>
            <a:r>
              <a:rPr lang="en-AU" noProof="0" dirty="0"/>
              <a:t>Cybercrime Act 2001</a:t>
            </a:r>
          </a:p>
        </p:txBody>
      </p:sp>
      <p:pic>
        <p:nvPicPr>
          <p:cNvPr id="3" name="Picture 2" descr="17,000+ Stick Figure Computer Stock Illustrations, Royalty-Free Vector  Graphics &amp; Clip Art - iStock">
            <a:extLst>
              <a:ext uri="{FF2B5EF4-FFF2-40B4-BE49-F238E27FC236}">
                <a16:creationId xmlns:a16="http://schemas.microsoft.com/office/drawing/2014/main" id="{A9EB0714-2A65-7C15-2808-DD4F22004571}"/>
              </a:ext>
            </a:extLst>
          </p:cNvPr>
          <p:cNvPicPr>
            <a:picLocks noChangeAspect="1"/>
          </p:cNvPicPr>
          <p:nvPr/>
        </p:nvPicPr>
        <p:blipFill>
          <a:blip r:embed="rId2"/>
          <a:stretch>
            <a:fillRect/>
          </a:stretch>
        </p:blipFill>
        <p:spPr>
          <a:xfrm>
            <a:off x="2546640" y="3813273"/>
            <a:ext cx="2385006" cy="2763578"/>
          </a:xfrm>
          <a:prstGeom prst="rect">
            <a:avLst/>
          </a:prstGeom>
        </p:spPr>
      </p:pic>
      <p:pic>
        <p:nvPicPr>
          <p:cNvPr id="6" name="Picture 5" descr="Cartoon of Policeman or Police Officer Indicating Stop or Halt Gesture  Stock Vector - Illustration of drawn, cartoon: 114635649">
            <a:extLst>
              <a:ext uri="{FF2B5EF4-FFF2-40B4-BE49-F238E27FC236}">
                <a16:creationId xmlns:a16="http://schemas.microsoft.com/office/drawing/2014/main" id="{AD94FB4F-3635-B45B-510A-76A45CDB4AA8}"/>
              </a:ext>
            </a:extLst>
          </p:cNvPr>
          <p:cNvPicPr>
            <a:picLocks noChangeAspect="1"/>
          </p:cNvPicPr>
          <p:nvPr/>
        </p:nvPicPr>
        <p:blipFill>
          <a:blip r:embed="rId3"/>
          <a:stretch>
            <a:fillRect/>
          </a:stretch>
        </p:blipFill>
        <p:spPr>
          <a:xfrm>
            <a:off x="7963556" y="1071408"/>
            <a:ext cx="2128372" cy="3155741"/>
          </a:xfrm>
          <a:prstGeom prst="rect">
            <a:avLst/>
          </a:prstGeom>
        </p:spPr>
      </p:pic>
    </p:spTree>
    <p:extLst>
      <p:ext uri="{BB962C8B-B14F-4D97-AF65-F5344CB8AC3E}">
        <p14:creationId xmlns:p14="http://schemas.microsoft.com/office/powerpoint/2010/main" val="3747477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3A9F-0F8E-83EE-0F69-E5AE3D632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8797E-59F5-83DC-AF33-23063C8A1AD2}"/>
              </a:ext>
            </a:extLst>
          </p:cNvPr>
          <p:cNvSpPr>
            <a:spLocks noGrp="1"/>
          </p:cNvSpPr>
          <p:nvPr>
            <p:ph type="title"/>
          </p:nvPr>
        </p:nvSpPr>
        <p:spPr>
          <a:xfrm>
            <a:off x="899160" y="137160"/>
            <a:ext cx="6172200" cy="1249680"/>
          </a:xfrm>
        </p:spPr>
        <p:txBody>
          <a:bodyPr/>
          <a:lstStyle/>
          <a:p>
            <a:r>
              <a:rPr lang="en-AU" noProof="0" dirty="0"/>
              <a:t>Relevant Legislation</a:t>
            </a:r>
          </a:p>
        </p:txBody>
      </p:sp>
      <p:sp>
        <p:nvSpPr>
          <p:cNvPr id="4" name="Text Placeholder 3">
            <a:extLst>
              <a:ext uri="{FF2B5EF4-FFF2-40B4-BE49-F238E27FC236}">
                <a16:creationId xmlns:a16="http://schemas.microsoft.com/office/drawing/2014/main" id="{B35A77C9-18FE-7CB3-C496-21E78DDC8D7E}"/>
              </a:ext>
            </a:extLst>
          </p:cNvPr>
          <p:cNvSpPr>
            <a:spLocks noGrp="1"/>
          </p:cNvSpPr>
          <p:nvPr>
            <p:ph type="body" sz="quarter" idx="11"/>
          </p:nvPr>
        </p:nvSpPr>
        <p:spPr>
          <a:xfrm>
            <a:off x="899160" y="2575559"/>
            <a:ext cx="3311333" cy="975360"/>
          </a:xfrm>
        </p:spPr>
        <p:txBody>
          <a:bodyPr>
            <a:normAutofit/>
          </a:bodyPr>
          <a:lstStyle/>
          <a:p>
            <a:pPr lvl="0"/>
            <a:r>
              <a:rPr lang="en-AU" b="1" noProof="0" dirty="0"/>
              <a:t>Technical Barriers to Trade (TBT)</a:t>
            </a:r>
            <a:endParaRPr lang="en-AU" noProof="0" dirty="0"/>
          </a:p>
        </p:txBody>
      </p:sp>
      <p:sp>
        <p:nvSpPr>
          <p:cNvPr id="5" name="Slide Number Placeholder 4">
            <a:extLst>
              <a:ext uri="{FF2B5EF4-FFF2-40B4-BE49-F238E27FC236}">
                <a16:creationId xmlns:a16="http://schemas.microsoft.com/office/drawing/2014/main" id="{B30DEF19-1A2A-B03A-AE1A-992B239C878F}"/>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35</a:t>
            </a:fld>
            <a:endParaRPr lang="en-AU" noProof="0" dirty="0"/>
          </a:p>
        </p:txBody>
      </p:sp>
      <p:sp>
        <p:nvSpPr>
          <p:cNvPr id="9" name="Text Placeholder 3">
            <a:extLst>
              <a:ext uri="{FF2B5EF4-FFF2-40B4-BE49-F238E27FC236}">
                <a16:creationId xmlns:a16="http://schemas.microsoft.com/office/drawing/2014/main" id="{021BBC2E-DFA6-5405-989D-136604FB0ECD}"/>
              </a:ext>
            </a:extLst>
          </p:cNvPr>
          <p:cNvSpPr txBox="1">
            <a:spLocks/>
          </p:cNvSpPr>
          <p:nvPr/>
        </p:nvSpPr>
        <p:spPr>
          <a:xfrm>
            <a:off x="7071360" y="2575559"/>
            <a:ext cx="4509268" cy="97535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AU" b="1" noProof="0" dirty="0"/>
              <a:t>The Copyright Act of 1968</a:t>
            </a:r>
            <a:endParaRPr lang="en-AU" noProof="0" dirty="0"/>
          </a:p>
        </p:txBody>
      </p:sp>
      <p:pic>
        <p:nvPicPr>
          <p:cNvPr id="3" name="Picture 2" descr="Cargo ship cartoon flat style | Premium Vector">
            <a:extLst>
              <a:ext uri="{FF2B5EF4-FFF2-40B4-BE49-F238E27FC236}">
                <a16:creationId xmlns:a16="http://schemas.microsoft.com/office/drawing/2014/main" id="{3FB827AA-C0F2-2BD4-135A-F2BD9D384E9E}"/>
              </a:ext>
            </a:extLst>
          </p:cNvPr>
          <p:cNvPicPr>
            <a:picLocks noChangeAspect="1"/>
          </p:cNvPicPr>
          <p:nvPr/>
        </p:nvPicPr>
        <p:blipFill>
          <a:blip r:embed="rId2"/>
          <a:srcRect t="29118" b="29289"/>
          <a:stretch>
            <a:fillRect/>
          </a:stretch>
        </p:blipFill>
        <p:spPr>
          <a:xfrm>
            <a:off x="567276" y="3705447"/>
            <a:ext cx="3975100" cy="1653363"/>
          </a:xfrm>
          <a:prstGeom prst="rect">
            <a:avLst/>
          </a:prstGeom>
        </p:spPr>
      </p:pic>
      <p:pic>
        <p:nvPicPr>
          <p:cNvPr id="7" name="Picture 6" descr="Copyright – Intellectual Property Office">
            <a:extLst>
              <a:ext uri="{FF2B5EF4-FFF2-40B4-BE49-F238E27FC236}">
                <a16:creationId xmlns:a16="http://schemas.microsoft.com/office/drawing/2014/main" id="{BF1135B8-64A2-8714-9AF9-207750AE793D}"/>
              </a:ext>
            </a:extLst>
          </p:cNvPr>
          <p:cNvPicPr>
            <a:picLocks noChangeAspect="1"/>
          </p:cNvPicPr>
          <p:nvPr/>
        </p:nvPicPr>
        <p:blipFill>
          <a:blip r:embed="rId3"/>
          <a:stretch>
            <a:fillRect/>
          </a:stretch>
        </p:blipFill>
        <p:spPr>
          <a:xfrm>
            <a:off x="5908115" y="3146130"/>
            <a:ext cx="5093433" cy="2818366"/>
          </a:xfrm>
          <a:prstGeom prst="rect">
            <a:avLst/>
          </a:prstGeom>
        </p:spPr>
      </p:pic>
    </p:spTree>
    <p:extLst>
      <p:ext uri="{BB962C8B-B14F-4D97-AF65-F5344CB8AC3E}">
        <p14:creationId xmlns:p14="http://schemas.microsoft.com/office/powerpoint/2010/main" val="406439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0C83-B50F-51D1-3297-BD211D8DACDF}"/>
            </a:ext>
          </a:extLst>
        </p:cNvPr>
        <p:cNvGrpSpPr/>
        <p:nvPr/>
      </p:nvGrpSpPr>
      <p:grpSpPr>
        <a:xfrm>
          <a:off x="0" y="0"/>
          <a:ext cx="0" cy="0"/>
          <a:chOff x="0" y="0"/>
          <a:chExt cx="0" cy="0"/>
        </a:xfrm>
      </p:grpSpPr>
      <p:pic>
        <p:nvPicPr>
          <p:cNvPr id="8" name="Picture 7" descr="Banx | Financial Times">
            <a:extLst>
              <a:ext uri="{FF2B5EF4-FFF2-40B4-BE49-F238E27FC236}">
                <a16:creationId xmlns:a16="http://schemas.microsoft.com/office/drawing/2014/main" id="{7C5555D6-2558-C51E-C19E-98FF21989826}"/>
              </a:ext>
            </a:extLst>
          </p:cNvPr>
          <p:cNvPicPr>
            <a:picLocks noChangeAspect="1"/>
          </p:cNvPicPr>
          <p:nvPr/>
        </p:nvPicPr>
        <p:blipFill>
          <a:blip r:embed="rId2">
            <a:alphaModFix amt="35000"/>
          </a:blip>
          <a:stretch>
            <a:fillRect/>
          </a:stretch>
        </p:blipFill>
        <p:spPr>
          <a:xfrm>
            <a:off x="3985260" y="3702078"/>
            <a:ext cx="4974419" cy="2790000"/>
          </a:xfrm>
          <a:prstGeom prst="rect">
            <a:avLst/>
          </a:prstGeom>
        </p:spPr>
      </p:pic>
      <p:sp>
        <p:nvSpPr>
          <p:cNvPr id="4" name="Text Placeholder 3">
            <a:extLst>
              <a:ext uri="{FF2B5EF4-FFF2-40B4-BE49-F238E27FC236}">
                <a16:creationId xmlns:a16="http://schemas.microsoft.com/office/drawing/2014/main" id="{5B553E7F-0A60-D9B3-483B-4615EA970261}"/>
              </a:ext>
            </a:extLst>
          </p:cNvPr>
          <p:cNvSpPr>
            <a:spLocks noGrp="1"/>
          </p:cNvSpPr>
          <p:nvPr>
            <p:ph type="body" sz="quarter" idx="11"/>
          </p:nvPr>
        </p:nvSpPr>
        <p:spPr>
          <a:xfrm>
            <a:off x="899161" y="2087879"/>
            <a:ext cx="4970012" cy="3228399"/>
          </a:xfrm>
        </p:spPr>
        <p:txBody>
          <a:bodyPr>
            <a:normAutofit/>
          </a:bodyPr>
          <a:lstStyle/>
          <a:p>
            <a:pPr lvl="0"/>
            <a:r>
              <a:rPr lang="en-AU" b="1" noProof="0" dirty="0"/>
              <a:t>Finance Authorisation Policy and Procedures</a:t>
            </a:r>
            <a:endParaRPr lang="en-AU" noProof="0" dirty="0"/>
          </a:p>
          <a:p>
            <a:r>
              <a:rPr lang="en-AU" noProof="0" dirty="0"/>
              <a:t> </a:t>
            </a:r>
          </a:p>
          <a:p>
            <a:r>
              <a:rPr lang="en-AU" noProof="0" dirty="0"/>
              <a:t>Establishes a mandatory governance framework for all transactions</a:t>
            </a:r>
          </a:p>
        </p:txBody>
      </p:sp>
      <p:sp>
        <p:nvSpPr>
          <p:cNvPr id="2" name="Title 1">
            <a:extLst>
              <a:ext uri="{FF2B5EF4-FFF2-40B4-BE49-F238E27FC236}">
                <a16:creationId xmlns:a16="http://schemas.microsoft.com/office/drawing/2014/main" id="{8D8868DB-D912-DCF2-8D5D-5DF960C847DE}"/>
              </a:ext>
            </a:extLst>
          </p:cNvPr>
          <p:cNvSpPr>
            <a:spLocks noGrp="1"/>
          </p:cNvSpPr>
          <p:nvPr>
            <p:ph type="title"/>
          </p:nvPr>
        </p:nvSpPr>
        <p:spPr>
          <a:xfrm>
            <a:off x="899160" y="137160"/>
            <a:ext cx="6172200" cy="1249680"/>
          </a:xfrm>
        </p:spPr>
        <p:txBody>
          <a:bodyPr/>
          <a:lstStyle/>
          <a:p>
            <a:r>
              <a:rPr lang="en-AU" noProof="0" dirty="0"/>
              <a:t>Summary of Policies and Procedures</a:t>
            </a:r>
          </a:p>
        </p:txBody>
      </p:sp>
      <p:sp>
        <p:nvSpPr>
          <p:cNvPr id="5" name="Slide Number Placeholder 4">
            <a:extLst>
              <a:ext uri="{FF2B5EF4-FFF2-40B4-BE49-F238E27FC236}">
                <a16:creationId xmlns:a16="http://schemas.microsoft.com/office/drawing/2014/main" id="{822A4092-D8EE-EB4C-6831-B30C3ED6CCF0}"/>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36</a:t>
            </a:fld>
            <a:endParaRPr lang="en-AU" noProof="0" dirty="0"/>
          </a:p>
        </p:txBody>
      </p:sp>
      <p:sp>
        <p:nvSpPr>
          <p:cNvPr id="6" name="TextBox 5">
            <a:extLst>
              <a:ext uri="{FF2B5EF4-FFF2-40B4-BE49-F238E27FC236}">
                <a16:creationId xmlns:a16="http://schemas.microsoft.com/office/drawing/2014/main" id="{2331C5A8-6B53-68F3-22D3-A46EFD685E26}"/>
              </a:ext>
            </a:extLst>
          </p:cNvPr>
          <p:cNvSpPr txBox="1"/>
          <p:nvPr/>
        </p:nvSpPr>
        <p:spPr>
          <a:xfrm>
            <a:off x="8248383" y="2551837"/>
            <a:ext cx="3044456" cy="2585323"/>
          </a:xfrm>
          <a:prstGeom prst="rect">
            <a:avLst/>
          </a:prstGeom>
          <a:noFill/>
        </p:spPr>
        <p:txBody>
          <a:bodyPr wrap="square">
            <a:spAutoFit/>
          </a:bodyPr>
          <a:lstStyle/>
          <a:p>
            <a:r>
              <a:rPr lang="en-AU" b="1" noProof="0" dirty="0"/>
              <a:t>Procedure:</a:t>
            </a:r>
          </a:p>
          <a:p>
            <a:endParaRPr lang="en-AU" noProof="0" dirty="0"/>
          </a:p>
          <a:p>
            <a:pPr lvl="0"/>
            <a:r>
              <a:rPr lang="en-AU" noProof="0" dirty="0"/>
              <a:t>Approval Authority</a:t>
            </a:r>
            <a:br>
              <a:rPr lang="en-AU" noProof="0" dirty="0"/>
            </a:br>
            <a:br>
              <a:rPr lang="en-AU" noProof="0" dirty="0"/>
            </a:br>
            <a:r>
              <a:rPr lang="en-AU" noProof="0" dirty="0"/>
              <a:t>Credit Card Issuance</a:t>
            </a:r>
          </a:p>
          <a:p>
            <a:pPr lvl="0"/>
            <a:endParaRPr lang="en-AU" noProof="0" dirty="0"/>
          </a:p>
          <a:p>
            <a:pPr lvl="0"/>
            <a:r>
              <a:rPr lang="en-AU" noProof="0" dirty="0"/>
              <a:t>Usage Limits</a:t>
            </a:r>
          </a:p>
          <a:p>
            <a:pPr lvl="0"/>
            <a:endParaRPr lang="en-AU" noProof="0" dirty="0"/>
          </a:p>
          <a:p>
            <a:pPr lvl="0"/>
            <a:r>
              <a:rPr lang="en-AU" noProof="0" dirty="0"/>
              <a:t>Reconciliation </a:t>
            </a:r>
          </a:p>
        </p:txBody>
      </p:sp>
    </p:spTree>
    <p:extLst>
      <p:ext uri="{BB962C8B-B14F-4D97-AF65-F5344CB8AC3E}">
        <p14:creationId xmlns:p14="http://schemas.microsoft.com/office/powerpoint/2010/main" val="99287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3B048-9908-8B17-37A9-7F54B7B9A0D5}"/>
            </a:ext>
          </a:extLst>
        </p:cNvPr>
        <p:cNvGrpSpPr/>
        <p:nvPr/>
      </p:nvGrpSpPr>
      <p:grpSpPr>
        <a:xfrm>
          <a:off x="0" y="0"/>
          <a:ext cx="0" cy="0"/>
          <a:chOff x="0" y="0"/>
          <a:chExt cx="0" cy="0"/>
        </a:xfrm>
      </p:grpSpPr>
      <p:pic>
        <p:nvPicPr>
          <p:cNvPr id="3" name="Picture 2" descr="Locked Document Stock Illustrations – 4,314 Locked Document Stock  Illustrations, Vectors &amp; Clipart - Dreamstime">
            <a:extLst>
              <a:ext uri="{FF2B5EF4-FFF2-40B4-BE49-F238E27FC236}">
                <a16:creationId xmlns:a16="http://schemas.microsoft.com/office/drawing/2014/main" id="{948633D1-C82A-D096-1AD7-99BECCCEE584}"/>
              </a:ext>
            </a:extLst>
          </p:cNvPr>
          <p:cNvPicPr>
            <a:picLocks noChangeAspect="1"/>
          </p:cNvPicPr>
          <p:nvPr/>
        </p:nvPicPr>
        <p:blipFill>
          <a:blip r:embed="rId2"/>
          <a:srcRect t="8479" b="7418"/>
          <a:stretch>
            <a:fillRect/>
          </a:stretch>
        </p:blipFill>
        <p:spPr>
          <a:xfrm>
            <a:off x="4325856" y="3312801"/>
            <a:ext cx="3922527" cy="3298946"/>
          </a:xfrm>
          <a:prstGeom prst="rect">
            <a:avLst/>
          </a:prstGeom>
        </p:spPr>
      </p:pic>
      <p:sp>
        <p:nvSpPr>
          <p:cNvPr id="4" name="Text Placeholder 3">
            <a:extLst>
              <a:ext uri="{FF2B5EF4-FFF2-40B4-BE49-F238E27FC236}">
                <a16:creationId xmlns:a16="http://schemas.microsoft.com/office/drawing/2014/main" id="{3A9B8261-4141-476E-48E3-8502B04CD98D}"/>
              </a:ext>
            </a:extLst>
          </p:cNvPr>
          <p:cNvSpPr>
            <a:spLocks noGrp="1"/>
          </p:cNvSpPr>
          <p:nvPr>
            <p:ph type="body" sz="quarter" idx="11"/>
          </p:nvPr>
        </p:nvSpPr>
        <p:spPr>
          <a:xfrm>
            <a:off x="899161" y="2087879"/>
            <a:ext cx="4970012" cy="1612251"/>
          </a:xfrm>
        </p:spPr>
        <p:txBody>
          <a:bodyPr>
            <a:normAutofit/>
          </a:bodyPr>
          <a:lstStyle/>
          <a:p>
            <a:pPr lvl="0"/>
            <a:r>
              <a:rPr lang="en-AU" b="1" noProof="0" dirty="0"/>
              <a:t>Privacy Policy and Procedures</a:t>
            </a:r>
            <a:endParaRPr lang="en-AU" noProof="0" dirty="0"/>
          </a:p>
          <a:p>
            <a:r>
              <a:rPr lang="en-AU" noProof="0" dirty="0"/>
              <a:t>Protecting personal information Based od Australian Privacy Principles (APPs) and the </a:t>
            </a:r>
            <a:r>
              <a:rPr lang="en-AU" i="1" noProof="0" dirty="0"/>
              <a:t>Privacy Act 1988</a:t>
            </a:r>
            <a:endParaRPr lang="en-AU" noProof="0" dirty="0"/>
          </a:p>
        </p:txBody>
      </p:sp>
      <p:sp>
        <p:nvSpPr>
          <p:cNvPr id="6" name="TextBox 5">
            <a:extLst>
              <a:ext uri="{FF2B5EF4-FFF2-40B4-BE49-F238E27FC236}">
                <a16:creationId xmlns:a16="http://schemas.microsoft.com/office/drawing/2014/main" id="{B6F30842-B277-1F25-4078-8D98DCD3AC05}"/>
              </a:ext>
            </a:extLst>
          </p:cNvPr>
          <p:cNvSpPr txBox="1"/>
          <p:nvPr/>
        </p:nvSpPr>
        <p:spPr>
          <a:xfrm>
            <a:off x="8248383" y="2551837"/>
            <a:ext cx="3044456" cy="2031325"/>
          </a:xfrm>
          <a:prstGeom prst="rect">
            <a:avLst/>
          </a:prstGeom>
          <a:noFill/>
        </p:spPr>
        <p:txBody>
          <a:bodyPr wrap="square">
            <a:spAutoFit/>
          </a:bodyPr>
          <a:lstStyle/>
          <a:p>
            <a:r>
              <a:rPr lang="en-AU" b="1" noProof="0" dirty="0"/>
              <a:t>Procedure:</a:t>
            </a:r>
          </a:p>
          <a:p>
            <a:endParaRPr lang="en-AU" noProof="0" dirty="0"/>
          </a:p>
          <a:p>
            <a:pPr lvl="0"/>
            <a:r>
              <a:rPr lang="en-AU" noProof="0" dirty="0"/>
              <a:t>Data Collection</a:t>
            </a:r>
          </a:p>
          <a:p>
            <a:pPr lvl="0"/>
            <a:endParaRPr lang="en-AU" noProof="0" dirty="0"/>
          </a:p>
          <a:p>
            <a:pPr lvl="0"/>
            <a:r>
              <a:rPr lang="en-AU" noProof="0" dirty="0"/>
              <a:t>Physical/Digital Storage</a:t>
            </a:r>
          </a:p>
          <a:p>
            <a:pPr lvl="0"/>
            <a:endParaRPr lang="en-AU" noProof="0" dirty="0"/>
          </a:p>
          <a:p>
            <a:pPr lvl="0"/>
            <a:r>
              <a:rPr lang="en-AU" noProof="0" dirty="0"/>
              <a:t>Cyber Prevention </a:t>
            </a:r>
          </a:p>
        </p:txBody>
      </p:sp>
      <p:sp>
        <p:nvSpPr>
          <p:cNvPr id="2" name="Title 1">
            <a:extLst>
              <a:ext uri="{FF2B5EF4-FFF2-40B4-BE49-F238E27FC236}">
                <a16:creationId xmlns:a16="http://schemas.microsoft.com/office/drawing/2014/main" id="{5B10EFE3-ADC0-88C2-76A5-2AF20A2781BE}"/>
              </a:ext>
            </a:extLst>
          </p:cNvPr>
          <p:cNvSpPr>
            <a:spLocks noGrp="1"/>
          </p:cNvSpPr>
          <p:nvPr>
            <p:ph type="title"/>
          </p:nvPr>
        </p:nvSpPr>
        <p:spPr>
          <a:xfrm>
            <a:off x="899160" y="137160"/>
            <a:ext cx="6172200" cy="1249680"/>
          </a:xfrm>
        </p:spPr>
        <p:txBody>
          <a:bodyPr/>
          <a:lstStyle/>
          <a:p>
            <a:r>
              <a:rPr lang="en-AU" noProof="0" dirty="0"/>
              <a:t>Summary of Policies and Procedures</a:t>
            </a:r>
          </a:p>
        </p:txBody>
      </p:sp>
      <p:sp>
        <p:nvSpPr>
          <p:cNvPr id="5" name="Slide Number Placeholder 4">
            <a:extLst>
              <a:ext uri="{FF2B5EF4-FFF2-40B4-BE49-F238E27FC236}">
                <a16:creationId xmlns:a16="http://schemas.microsoft.com/office/drawing/2014/main" id="{3FDDA002-67AD-7D45-D549-1FC29AF9E067}"/>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37</a:t>
            </a:fld>
            <a:endParaRPr lang="en-AU" noProof="0" dirty="0"/>
          </a:p>
        </p:txBody>
      </p:sp>
    </p:spTree>
    <p:extLst>
      <p:ext uri="{BB962C8B-B14F-4D97-AF65-F5344CB8AC3E}">
        <p14:creationId xmlns:p14="http://schemas.microsoft.com/office/powerpoint/2010/main" val="574195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BA512-2645-C450-CF43-85FCE0F4C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23B3F-A9D7-00E5-B534-A0D19A4C79D3}"/>
              </a:ext>
            </a:extLst>
          </p:cNvPr>
          <p:cNvSpPr>
            <a:spLocks noGrp="1"/>
          </p:cNvSpPr>
          <p:nvPr>
            <p:ph type="title"/>
          </p:nvPr>
        </p:nvSpPr>
        <p:spPr>
          <a:xfrm>
            <a:off x="899160" y="137160"/>
            <a:ext cx="6172200" cy="1249680"/>
          </a:xfrm>
        </p:spPr>
        <p:txBody>
          <a:bodyPr/>
          <a:lstStyle/>
          <a:p>
            <a:r>
              <a:rPr lang="en-AU" noProof="0" dirty="0"/>
              <a:t>Summary of Policies and Procedures</a:t>
            </a:r>
          </a:p>
        </p:txBody>
      </p:sp>
      <p:pic>
        <p:nvPicPr>
          <p:cNvPr id="3" name="Picture 2" descr="Stickman business graphic presentation. Stick figure cartoon people  pictogram. infographic, statistical chart. 62387781 Vector Art at Vecteezy">
            <a:extLst>
              <a:ext uri="{FF2B5EF4-FFF2-40B4-BE49-F238E27FC236}">
                <a16:creationId xmlns:a16="http://schemas.microsoft.com/office/drawing/2014/main" id="{3F609707-42C6-68B6-C2CD-A2B43E7EB62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Marker/>
                    </a14:imgEffect>
                  </a14:imgLayer>
                </a14:imgProps>
              </a:ext>
            </a:extLst>
          </a:blip>
          <a:stretch>
            <a:fillRect/>
          </a:stretch>
        </p:blipFill>
        <p:spPr>
          <a:xfrm>
            <a:off x="2779529" y="1586172"/>
            <a:ext cx="4970012" cy="4970012"/>
          </a:xfrm>
          <a:prstGeom prst="rect">
            <a:avLst/>
          </a:prstGeom>
        </p:spPr>
      </p:pic>
      <p:sp>
        <p:nvSpPr>
          <p:cNvPr id="4" name="Text Placeholder 3">
            <a:extLst>
              <a:ext uri="{FF2B5EF4-FFF2-40B4-BE49-F238E27FC236}">
                <a16:creationId xmlns:a16="http://schemas.microsoft.com/office/drawing/2014/main" id="{B128E7C9-0884-AEEC-7C67-6268748D4733}"/>
              </a:ext>
            </a:extLst>
          </p:cNvPr>
          <p:cNvSpPr>
            <a:spLocks noGrp="1"/>
          </p:cNvSpPr>
          <p:nvPr>
            <p:ph type="body" sz="quarter" idx="11"/>
          </p:nvPr>
        </p:nvSpPr>
        <p:spPr>
          <a:xfrm>
            <a:off x="899161" y="2087879"/>
            <a:ext cx="4970012" cy="3228399"/>
          </a:xfrm>
        </p:spPr>
        <p:txBody>
          <a:bodyPr>
            <a:normAutofit/>
          </a:bodyPr>
          <a:lstStyle/>
          <a:p>
            <a:r>
              <a:rPr lang="en-AU" b="1" noProof="0" dirty="0"/>
              <a:t>Performance Management Policy and Procedures</a:t>
            </a:r>
            <a:endParaRPr lang="en-AU" noProof="0" dirty="0"/>
          </a:p>
          <a:p>
            <a:r>
              <a:rPr lang="en-AU" noProof="0" dirty="0"/>
              <a:t>Focuses on procedural fairness, transparency, and professional development.</a:t>
            </a:r>
          </a:p>
          <a:p>
            <a:r>
              <a:rPr lang="en-AU" noProof="0" dirty="0"/>
              <a:t> </a:t>
            </a:r>
          </a:p>
          <a:p>
            <a:endParaRPr lang="en-AU" noProof="0" dirty="0"/>
          </a:p>
        </p:txBody>
      </p:sp>
      <p:sp>
        <p:nvSpPr>
          <p:cNvPr id="6" name="TextBox 5">
            <a:extLst>
              <a:ext uri="{FF2B5EF4-FFF2-40B4-BE49-F238E27FC236}">
                <a16:creationId xmlns:a16="http://schemas.microsoft.com/office/drawing/2014/main" id="{C4B0D095-4944-6A0C-AC94-6366001A7840}"/>
              </a:ext>
            </a:extLst>
          </p:cNvPr>
          <p:cNvSpPr txBox="1"/>
          <p:nvPr/>
        </p:nvSpPr>
        <p:spPr>
          <a:xfrm>
            <a:off x="8248383" y="2551837"/>
            <a:ext cx="3044456" cy="2585323"/>
          </a:xfrm>
          <a:prstGeom prst="rect">
            <a:avLst/>
          </a:prstGeom>
          <a:noFill/>
        </p:spPr>
        <p:txBody>
          <a:bodyPr wrap="square">
            <a:spAutoFit/>
          </a:bodyPr>
          <a:lstStyle/>
          <a:p>
            <a:r>
              <a:rPr lang="en-AU" b="1" noProof="0" dirty="0"/>
              <a:t>Procedure:</a:t>
            </a:r>
          </a:p>
          <a:p>
            <a:endParaRPr lang="en-AU" noProof="0" dirty="0"/>
          </a:p>
          <a:p>
            <a:pPr lvl="0"/>
            <a:r>
              <a:rPr lang="en-AU" noProof="0" dirty="0"/>
              <a:t>Review Cycle</a:t>
            </a:r>
          </a:p>
          <a:p>
            <a:pPr lvl="0"/>
            <a:endParaRPr lang="en-AU" noProof="0" dirty="0"/>
          </a:p>
          <a:p>
            <a:pPr lvl="0"/>
            <a:r>
              <a:rPr lang="en-AU" noProof="0" dirty="0"/>
              <a:t>Evaluation</a:t>
            </a:r>
          </a:p>
          <a:p>
            <a:pPr lvl="0"/>
            <a:endParaRPr lang="en-AU" noProof="0" dirty="0"/>
          </a:p>
          <a:p>
            <a:pPr lvl="0"/>
            <a:r>
              <a:rPr lang="en-AU" noProof="0" dirty="0"/>
              <a:t>Dispute Resolution</a:t>
            </a:r>
          </a:p>
          <a:p>
            <a:pPr lvl="0"/>
            <a:endParaRPr lang="en-AU" noProof="0" dirty="0"/>
          </a:p>
          <a:p>
            <a:pPr lvl="0"/>
            <a:r>
              <a:rPr lang="en-AU" noProof="0" dirty="0"/>
              <a:t>Rewards</a:t>
            </a:r>
          </a:p>
        </p:txBody>
      </p:sp>
      <p:sp>
        <p:nvSpPr>
          <p:cNvPr id="5" name="Slide Number Placeholder 4">
            <a:extLst>
              <a:ext uri="{FF2B5EF4-FFF2-40B4-BE49-F238E27FC236}">
                <a16:creationId xmlns:a16="http://schemas.microsoft.com/office/drawing/2014/main" id="{D09A221A-9DD4-5C3A-BC72-D1542FD6CE72}"/>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38</a:t>
            </a:fld>
            <a:endParaRPr lang="en-AU" noProof="0" dirty="0"/>
          </a:p>
        </p:txBody>
      </p:sp>
    </p:spTree>
    <p:extLst>
      <p:ext uri="{BB962C8B-B14F-4D97-AF65-F5344CB8AC3E}">
        <p14:creationId xmlns:p14="http://schemas.microsoft.com/office/powerpoint/2010/main" val="826067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C1B39-8CB3-0509-6F06-3B7B674CB6D0}"/>
            </a:ext>
          </a:extLst>
        </p:cNvPr>
        <p:cNvGrpSpPr/>
        <p:nvPr/>
      </p:nvGrpSpPr>
      <p:grpSpPr>
        <a:xfrm>
          <a:off x="0" y="0"/>
          <a:ext cx="0" cy="0"/>
          <a:chOff x="0" y="0"/>
          <a:chExt cx="0" cy="0"/>
        </a:xfrm>
      </p:grpSpPr>
      <p:pic>
        <p:nvPicPr>
          <p:cNvPr id="3" name="Picture 2" descr="Stickman Writing Stock Illustrations – 513 Stickman Writing Stock  Illustrations, Vectors &amp; Clipart - Dreamstime">
            <a:extLst>
              <a:ext uri="{FF2B5EF4-FFF2-40B4-BE49-F238E27FC236}">
                <a16:creationId xmlns:a16="http://schemas.microsoft.com/office/drawing/2014/main" id="{51AF824C-5664-37C1-5A23-717F66283884}"/>
              </a:ext>
            </a:extLst>
          </p:cNvPr>
          <p:cNvPicPr>
            <a:picLocks noChangeAspect="1"/>
          </p:cNvPicPr>
          <p:nvPr/>
        </p:nvPicPr>
        <p:blipFill>
          <a:blip r:embed="rId2"/>
          <a:stretch>
            <a:fillRect/>
          </a:stretch>
        </p:blipFill>
        <p:spPr>
          <a:xfrm>
            <a:off x="2438400" y="0"/>
            <a:ext cx="7315200" cy="6858000"/>
          </a:xfrm>
          <a:prstGeom prst="rect">
            <a:avLst/>
          </a:prstGeom>
        </p:spPr>
      </p:pic>
      <p:sp>
        <p:nvSpPr>
          <p:cNvPr id="4" name="Text Placeholder 3">
            <a:extLst>
              <a:ext uri="{FF2B5EF4-FFF2-40B4-BE49-F238E27FC236}">
                <a16:creationId xmlns:a16="http://schemas.microsoft.com/office/drawing/2014/main" id="{41C575E4-6A2B-D565-242C-9C6F306F5737}"/>
              </a:ext>
            </a:extLst>
          </p:cNvPr>
          <p:cNvSpPr>
            <a:spLocks noGrp="1"/>
          </p:cNvSpPr>
          <p:nvPr>
            <p:ph type="body" sz="quarter" idx="11"/>
          </p:nvPr>
        </p:nvSpPr>
        <p:spPr>
          <a:xfrm>
            <a:off x="899161" y="2087879"/>
            <a:ext cx="4970012" cy="3228399"/>
          </a:xfrm>
        </p:spPr>
        <p:txBody>
          <a:bodyPr>
            <a:normAutofit/>
          </a:bodyPr>
          <a:lstStyle/>
          <a:p>
            <a:pPr lvl="0"/>
            <a:r>
              <a:rPr lang="en-AU" b="1" noProof="0" dirty="0"/>
              <a:t>Documentation policy and Procedures</a:t>
            </a:r>
          </a:p>
          <a:p>
            <a:pPr lvl="0"/>
            <a:endParaRPr lang="en-AU" b="1" noProof="0" dirty="0"/>
          </a:p>
          <a:p>
            <a:r>
              <a:rPr lang="en-AU" noProof="0" dirty="0"/>
              <a:t>Deseing to ensure consistency, version control, and efficient retrieval across the organization.</a:t>
            </a:r>
          </a:p>
          <a:p>
            <a:pPr lvl="0"/>
            <a:r>
              <a:rPr lang="en-AU" noProof="0" dirty="0"/>
              <a:t> </a:t>
            </a:r>
          </a:p>
          <a:p>
            <a:r>
              <a:rPr lang="en-AU" noProof="0" dirty="0"/>
              <a:t> </a:t>
            </a:r>
          </a:p>
        </p:txBody>
      </p:sp>
      <p:sp>
        <p:nvSpPr>
          <p:cNvPr id="2" name="Title 1">
            <a:extLst>
              <a:ext uri="{FF2B5EF4-FFF2-40B4-BE49-F238E27FC236}">
                <a16:creationId xmlns:a16="http://schemas.microsoft.com/office/drawing/2014/main" id="{508832EE-8165-BDF5-0D5E-63116C22C420}"/>
              </a:ext>
            </a:extLst>
          </p:cNvPr>
          <p:cNvSpPr>
            <a:spLocks noGrp="1"/>
          </p:cNvSpPr>
          <p:nvPr>
            <p:ph type="title"/>
          </p:nvPr>
        </p:nvSpPr>
        <p:spPr>
          <a:xfrm>
            <a:off x="899160" y="137160"/>
            <a:ext cx="6172200" cy="1249680"/>
          </a:xfrm>
        </p:spPr>
        <p:txBody>
          <a:bodyPr/>
          <a:lstStyle/>
          <a:p>
            <a:r>
              <a:rPr lang="en-AU" noProof="0" dirty="0"/>
              <a:t>Summary of Policies and Procedures</a:t>
            </a:r>
          </a:p>
        </p:txBody>
      </p:sp>
      <p:sp>
        <p:nvSpPr>
          <p:cNvPr id="5" name="Slide Number Placeholder 4">
            <a:extLst>
              <a:ext uri="{FF2B5EF4-FFF2-40B4-BE49-F238E27FC236}">
                <a16:creationId xmlns:a16="http://schemas.microsoft.com/office/drawing/2014/main" id="{BA88D9F9-C41B-3326-A912-83FE6C9A7CF2}"/>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39</a:t>
            </a:fld>
            <a:endParaRPr lang="en-AU" noProof="0" dirty="0"/>
          </a:p>
        </p:txBody>
      </p:sp>
      <p:sp>
        <p:nvSpPr>
          <p:cNvPr id="6" name="TextBox 5">
            <a:extLst>
              <a:ext uri="{FF2B5EF4-FFF2-40B4-BE49-F238E27FC236}">
                <a16:creationId xmlns:a16="http://schemas.microsoft.com/office/drawing/2014/main" id="{DA648C6A-3B97-9AB0-DD9A-660892F6820E}"/>
              </a:ext>
            </a:extLst>
          </p:cNvPr>
          <p:cNvSpPr txBox="1"/>
          <p:nvPr/>
        </p:nvSpPr>
        <p:spPr>
          <a:xfrm>
            <a:off x="8248383" y="2551837"/>
            <a:ext cx="3044456" cy="2585323"/>
          </a:xfrm>
          <a:prstGeom prst="rect">
            <a:avLst/>
          </a:prstGeom>
          <a:noFill/>
        </p:spPr>
        <p:txBody>
          <a:bodyPr wrap="square">
            <a:spAutoFit/>
          </a:bodyPr>
          <a:lstStyle/>
          <a:p>
            <a:r>
              <a:rPr lang="en-AU" b="1" noProof="0" dirty="0"/>
              <a:t>Procedure:</a:t>
            </a:r>
          </a:p>
          <a:p>
            <a:endParaRPr lang="en-AU" b="1" noProof="0" dirty="0"/>
          </a:p>
          <a:p>
            <a:pPr lvl="0"/>
            <a:r>
              <a:rPr lang="en-AU" noProof="0" dirty="0"/>
              <a:t>Standardization</a:t>
            </a:r>
          </a:p>
          <a:p>
            <a:pPr lvl="0"/>
            <a:r>
              <a:rPr lang="en-AU" noProof="0" dirty="0"/>
              <a:t>.</a:t>
            </a:r>
          </a:p>
          <a:p>
            <a:pPr lvl="0"/>
            <a:r>
              <a:rPr lang="en-AU" noProof="0" dirty="0"/>
              <a:t>Naming Convention</a:t>
            </a:r>
          </a:p>
          <a:p>
            <a:pPr lvl="0"/>
            <a:endParaRPr lang="en-AU" noProof="0" dirty="0"/>
          </a:p>
          <a:p>
            <a:pPr lvl="0"/>
            <a:r>
              <a:rPr lang="en-AU" noProof="0" dirty="0"/>
              <a:t>Storage</a:t>
            </a:r>
          </a:p>
          <a:p>
            <a:pPr lvl="0"/>
            <a:r>
              <a:rPr lang="en-AU" noProof="0" dirty="0"/>
              <a:t>.</a:t>
            </a:r>
          </a:p>
          <a:p>
            <a:r>
              <a:rPr lang="en-AU" noProof="0" dirty="0"/>
              <a:t>Feedback Loop </a:t>
            </a:r>
          </a:p>
        </p:txBody>
      </p:sp>
    </p:spTree>
    <p:extLst>
      <p:ext uri="{BB962C8B-B14F-4D97-AF65-F5344CB8AC3E}">
        <p14:creationId xmlns:p14="http://schemas.microsoft.com/office/powerpoint/2010/main" val="173839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AU" noProof="0" dirty="0"/>
              <a:t>Mision &amp; Vision</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AU" noProof="0" dirty="0"/>
              <a:t>To achieve their </a:t>
            </a:r>
            <a:r>
              <a:rPr lang="en-AU" b="1" noProof="0" dirty="0"/>
              <a:t>vision</a:t>
            </a:r>
            <a:r>
              <a:rPr lang="en-AU" noProof="0" dirty="0"/>
              <a:t> also operates with a strong social mission: donating and training classrooms around the world that cannot afford technology, with the vision of a world without illiteracy.</a:t>
            </a:r>
          </a:p>
          <a:p>
            <a:pPr marL="0" indent="0">
              <a:buNone/>
            </a:pPr>
            <a:endParaRPr lang="en-AU" noProof="0" dirty="0"/>
          </a:p>
          <a:p>
            <a:pPr marL="0" indent="0">
              <a:buNone/>
            </a:pPr>
            <a:endParaRPr lang="en-AU" noProof="0" dirty="0"/>
          </a:p>
          <a:p>
            <a:r>
              <a:rPr lang="en-AU" noProof="0" dirty="0"/>
              <a:t>Their </a:t>
            </a:r>
            <a:r>
              <a:rPr lang="en-AU" b="1" noProof="0" dirty="0"/>
              <a:t>mission</a:t>
            </a:r>
            <a:r>
              <a:rPr lang="en-AU" noProof="0" dirty="0"/>
              <a:t> is to be the change and facilitate a world without illiteracy by changing the way children learn in school and the number of schools that have access to technology.</a:t>
            </a:r>
          </a:p>
          <a:p>
            <a:pPr marL="0" indent="0">
              <a:buNone/>
            </a:pPr>
            <a:endParaRPr lang="en-AU" noProof="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4</a:t>
            </a:fld>
            <a:endParaRPr lang="en-AU" noProof="0" dirty="0"/>
          </a:p>
        </p:txBody>
      </p:sp>
    </p:spTree>
    <p:extLst>
      <p:ext uri="{BB962C8B-B14F-4D97-AF65-F5344CB8AC3E}">
        <p14:creationId xmlns:p14="http://schemas.microsoft.com/office/powerpoint/2010/main" val="2099008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0FAB-7DD6-85DF-03AB-01254D388AB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4C40B3B-11DC-AB8C-88FE-69A452F5C141}"/>
              </a:ext>
            </a:extLst>
          </p:cNvPr>
          <p:cNvSpPr>
            <a:spLocks noGrp="1"/>
          </p:cNvSpPr>
          <p:nvPr>
            <p:ph type="body" sz="quarter" idx="11"/>
          </p:nvPr>
        </p:nvSpPr>
        <p:spPr>
          <a:xfrm>
            <a:off x="7306252" y="2347605"/>
            <a:ext cx="3974396" cy="3923815"/>
          </a:xfrm>
        </p:spPr>
        <p:txBody>
          <a:bodyPr>
            <a:normAutofit/>
          </a:bodyPr>
          <a:lstStyle/>
          <a:p>
            <a:pPr lvl="0"/>
            <a:r>
              <a:rPr lang="en-AU" b="1" noProof="0" dirty="0"/>
              <a:t>Financial Performance Bias</a:t>
            </a:r>
          </a:p>
          <a:p>
            <a:pPr lvl="0"/>
            <a:endParaRPr lang="en-AU" noProof="0" dirty="0"/>
          </a:p>
          <a:p>
            <a:pPr lvl="0"/>
            <a:r>
              <a:rPr lang="en-AU" noProof="0" dirty="0"/>
              <a:t>Excessive focus on revenue growth as an indicator of success, ignoring the impact of rising operating costs. </a:t>
            </a:r>
          </a:p>
          <a:p>
            <a:pPr lvl="0"/>
            <a:br>
              <a:rPr lang="en-AU" noProof="0" dirty="0"/>
            </a:br>
            <a:endParaRPr lang="en-AU" noProof="0" dirty="0"/>
          </a:p>
        </p:txBody>
      </p:sp>
      <p:sp>
        <p:nvSpPr>
          <p:cNvPr id="2" name="Title 1">
            <a:extLst>
              <a:ext uri="{FF2B5EF4-FFF2-40B4-BE49-F238E27FC236}">
                <a16:creationId xmlns:a16="http://schemas.microsoft.com/office/drawing/2014/main" id="{C3580103-4475-AE86-D2FE-3C00D7DEBF81}"/>
              </a:ext>
            </a:extLst>
          </p:cNvPr>
          <p:cNvSpPr>
            <a:spLocks noGrp="1"/>
          </p:cNvSpPr>
          <p:nvPr>
            <p:ph type="title"/>
          </p:nvPr>
        </p:nvSpPr>
        <p:spPr>
          <a:xfrm>
            <a:off x="899160" y="137160"/>
            <a:ext cx="6172200" cy="1249680"/>
          </a:xfrm>
        </p:spPr>
        <p:txBody>
          <a:bodyPr/>
          <a:lstStyle/>
          <a:p>
            <a:r>
              <a:rPr lang="en-AU" noProof="0" dirty="0"/>
              <a:t>Assessment of bias</a:t>
            </a:r>
          </a:p>
        </p:txBody>
      </p:sp>
      <p:sp>
        <p:nvSpPr>
          <p:cNvPr id="5" name="Slide Number Placeholder 4">
            <a:extLst>
              <a:ext uri="{FF2B5EF4-FFF2-40B4-BE49-F238E27FC236}">
                <a16:creationId xmlns:a16="http://schemas.microsoft.com/office/drawing/2014/main" id="{0C2BB099-1CD4-72EC-BD15-7ACF5A49A7AC}"/>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40</a:t>
            </a:fld>
            <a:endParaRPr lang="en-AU" noProof="0" dirty="0"/>
          </a:p>
        </p:txBody>
      </p:sp>
      <p:sp>
        <p:nvSpPr>
          <p:cNvPr id="7" name="Rectangle 6">
            <a:extLst>
              <a:ext uri="{FF2B5EF4-FFF2-40B4-BE49-F238E27FC236}">
                <a16:creationId xmlns:a16="http://schemas.microsoft.com/office/drawing/2014/main" id="{2AB601EB-1768-71D2-48F6-3B22B36AE8DF}"/>
              </a:ext>
            </a:extLst>
          </p:cNvPr>
          <p:cNvSpPr/>
          <p:nvPr/>
        </p:nvSpPr>
        <p:spPr>
          <a:xfrm>
            <a:off x="702914" y="2347605"/>
            <a:ext cx="3548793" cy="923330"/>
          </a:xfrm>
          <a:prstGeom prst="rect">
            <a:avLst/>
          </a:prstGeom>
          <a:noFill/>
        </p:spPr>
        <p:txBody>
          <a:bodyPr wrap="none" lIns="91440" tIns="45720" rIns="91440" bIns="45720">
            <a:spAutoFit/>
          </a:bodyPr>
          <a:lstStyle/>
          <a:p>
            <a:pPr algn="ctr"/>
            <a:r>
              <a:rPr lang="en-AU"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Perceived</a:t>
            </a:r>
          </a:p>
        </p:txBody>
      </p:sp>
    </p:spTree>
    <p:extLst>
      <p:ext uri="{BB962C8B-B14F-4D97-AF65-F5344CB8AC3E}">
        <p14:creationId xmlns:p14="http://schemas.microsoft.com/office/powerpoint/2010/main" val="289207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40692-3025-16FD-1526-EF1EE9D1705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AB9BE51-5FE5-A2A6-0864-299F7050C294}"/>
              </a:ext>
            </a:extLst>
          </p:cNvPr>
          <p:cNvSpPr>
            <a:spLocks noGrp="1"/>
          </p:cNvSpPr>
          <p:nvPr>
            <p:ph type="body" sz="quarter" idx="11"/>
          </p:nvPr>
        </p:nvSpPr>
        <p:spPr>
          <a:xfrm>
            <a:off x="7306252" y="2347605"/>
            <a:ext cx="3974396" cy="3923815"/>
          </a:xfrm>
        </p:spPr>
        <p:txBody>
          <a:bodyPr>
            <a:normAutofit/>
          </a:bodyPr>
          <a:lstStyle/>
          <a:p>
            <a:pPr lvl="0"/>
            <a:r>
              <a:rPr lang="en-AU" b="1" noProof="0" dirty="0"/>
              <a:t>Operational and Manufacturing Bias</a:t>
            </a:r>
          </a:p>
          <a:p>
            <a:pPr lvl="0"/>
            <a:endParaRPr lang="en-AU" noProof="0" dirty="0"/>
          </a:p>
          <a:p>
            <a:pPr lvl="0"/>
            <a:r>
              <a:rPr lang="en-AU" noProof="0" dirty="0"/>
              <a:t>Reliance on a single plant in Hong Kong based on past successes</a:t>
            </a:r>
          </a:p>
        </p:txBody>
      </p:sp>
      <p:sp>
        <p:nvSpPr>
          <p:cNvPr id="2" name="Title 1">
            <a:extLst>
              <a:ext uri="{FF2B5EF4-FFF2-40B4-BE49-F238E27FC236}">
                <a16:creationId xmlns:a16="http://schemas.microsoft.com/office/drawing/2014/main" id="{3C97D313-9191-2142-5B52-6F2E30B3A99E}"/>
              </a:ext>
            </a:extLst>
          </p:cNvPr>
          <p:cNvSpPr>
            <a:spLocks noGrp="1"/>
          </p:cNvSpPr>
          <p:nvPr>
            <p:ph type="title"/>
          </p:nvPr>
        </p:nvSpPr>
        <p:spPr>
          <a:xfrm>
            <a:off x="899160" y="137160"/>
            <a:ext cx="6172200" cy="1249680"/>
          </a:xfrm>
        </p:spPr>
        <p:txBody>
          <a:bodyPr/>
          <a:lstStyle/>
          <a:p>
            <a:r>
              <a:rPr lang="en-AU" noProof="0" dirty="0"/>
              <a:t>Assessment of bias</a:t>
            </a:r>
          </a:p>
        </p:txBody>
      </p:sp>
      <p:sp>
        <p:nvSpPr>
          <p:cNvPr id="5" name="Slide Number Placeholder 4">
            <a:extLst>
              <a:ext uri="{FF2B5EF4-FFF2-40B4-BE49-F238E27FC236}">
                <a16:creationId xmlns:a16="http://schemas.microsoft.com/office/drawing/2014/main" id="{79B27A3B-BFDE-7D69-DF3B-8E2834AA2BAF}"/>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41</a:t>
            </a:fld>
            <a:endParaRPr lang="en-AU" noProof="0" dirty="0"/>
          </a:p>
        </p:txBody>
      </p:sp>
      <p:sp>
        <p:nvSpPr>
          <p:cNvPr id="7" name="Rectangle 6">
            <a:extLst>
              <a:ext uri="{FF2B5EF4-FFF2-40B4-BE49-F238E27FC236}">
                <a16:creationId xmlns:a16="http://schemas.microsoft.com/office/drawing/2014/main" id="{12D1FA42-068A-2FD9-181A-2BDE07EC368B}"/>
              </a:ext>
            </a:extLst>
          </p:cNvPr>
          <p:cNvSpPr/>
          <p:nvPr/>
        </p:nvSpPr>
        <p:spPr>
          <a:xfrm>
            <a:off x="1298143" y="2347605"/>
            <a:ext cx="2358339" cy="923330"/>
          </a:xfrm>
          <a:prstGeom prst="rect">
            <a:avLst/>
          </a:prstGeom>
          <a:noFill/>
        </p:spPr>
        <p:txBody>
          <a:bodyPr wrap="none" lIns="91440" tIns="45720" rIns="91440" bIns="45720">
            <a:spAutoFit/>
          </a:bodyPr>
          <a:lstStyle/>
          <a:p>
            <a:pPr algn="ctr"/>
            <a:r>
              <a:rPr lang="en-AU" sz="5400" b="1" noProof="0" dirty="0">
                <a:ln w="6600">
                  <a:solidFill>
                    <a:schemeClr val="accent2"/>
                  </a:solidFill>
                  <a:prstDash val="solid"/>
                </a:ln>
                <a:solidFill>
                  <a:srgbClr val="FFFFFF"/>
                </a:solidFill>
                <a:effectLst>
                  <a:outerShdw dist="38100" dir="2700000" algn="tl" rotWithShape="0">
                    <a:schemeClr val="accent2"/>
                  </a:outerShdw>
                </a:effectLst>
              </a:rPr>
              <a:t>Actual</a:t>
            </a:r>
          </a:p>
        </p:txBody>
      </p:sp>
    </p:spTree>
    <p:extLst>
      <p:ext uri="{BB962C8B-B14F-4D97-AF65-F5344CB8AC3E}">
        <p14:creationId xmlns:p14="http://schemas.microsoft.com/office/powerpoint/2010/main" val="2424376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A0D3-4734-A3B3-DB4D-5EC96B8B782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8F783EE-1739-6B75-67BD-479E56C2D40A}"/>
              </a:ext>
            </a:extLst>
          </p:cNvPr>
          <p:cNvSpPr>
            <a:spLocks noGrp="1"/>
          </p:cNvSpPr>
          <p:nvPr>
            <p:ph type="body" sz="quarter" idx="11"/>
          </p:nvPr>
        </p:nvSpPr>
        <p:spPr>
          <a:xfrm>
            <a:off x="7306252" y="2347605"/>
            <a:ext cx="3974396" cy="3923815"/>
          </a:xfrm>
        </p:spPr>
        <p:txBody>
          <a:bodyPr>
            <a:normAutofit/>
          </a:bodyPr>
          <a:lstStyle/>
          <a:p>
            <a:pPr lvl="0"/>
            <a:r>
              <a:rPr lang="en-AU" b="1" noProof="0" dirty="0"/>
              <a:t>Technology and ERP Bias</a:t>
            </a:r>
          </a:p>
          <a:p>
            <a:pPr lvl="0"/>
            <a:r>
              <a:rPr lang="en-AU" noProof="0" dirty="0"/>
              <a:t>The current ERP system were sufficient to manage global disruptions.</a:t>
            </a:r>
          </a:p>
        </p:txBody>
      </p:sp>
      <p:sp>
        <p:nvSpPr>
          <p:cNvPr id="2" name="Title 1">
            <a:extLst>
              <a:ext uri="{FF2B5EF4-FFF2-40B4-BE49-F238E27FC236}">
                <a16:creationId xmlns:a16="http://schemas.microsoft.com/office/drawing/2014/main" id="{9A463713-ED2B-467F-7D4A-E1E2C70F132B}"/>
              </a:ext>
            </a:extLst>
          </p:cNvPr>
          <p:cNvSpPr>
            <a:spLocks noGrp="1"/>
          </p:cNvSpPr>
          <p:nvPr>
            <p:ph type="title"/>
          </p:nvPr>
        </p:nvSpPr>
        <p:spPr>
          <a:xfrm>
            <a:off x="899160" y="137160"/>
            <a:ext cx="6172200" cy="1249680"/>
          </a:xfrm>
        </p:spPr>
        <p:txBody>
          <a:bodyPr/>
          <a:lstStyle/>
          <a:p>
            <a:r>
              <a:rPr lang="en-AU" noProof="0" dirty="0"/>
              <a:t>Assessment of bias</a:t>
            </a:r>
          </a:p>
        </p:txBody>
      </p:sp>
      <p:sp>
        <p:nvSpPr>
          <p:cNvPr id="5" name="Slide Number Placeholder 4">
            <a:extLst>
              <a:ext uri="{FF2B5EF4-FFF2-40B4-BE49-F238E27FC236}">
                <a16:creationId xmlns:a16="http://schemas.microsoft.com/office/drawing/2014/main" id="{0CE8FECC-CF45-6E2C-40BB-5B679F5906CC}"/>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42</a:t>
            </a:fld>
            <a:endParaRPr lang="en-AU" noProof="0" dirty="0"/>
          </a:p>
        </p:txBody>
      </p:sp>
      <p:sp>
        <p:nvSpPr>
          <p:cNvPr id="7" name="Rectangle 6">
            <a:extLst>
              <a:ext uri="{FF2B5EF4-FFF2-40B4-BE49-F238E27FC236}">
                <a16:creationId xmlns:a16="http://schemas.microsoft.com/office/drawing/2014/main" id="{F5038BBD-F2AD-E7D2-C3F7-0DCDC3ED8C55}"/>
              </a:ext>
            </a:extLst>
          </p:cNvPr>
          <p:cNvSpPr/>
          <p:nvPr/>
        </p:nvSpPr>
        <p:spPr>
          <a:xfrm>
            <a:off x="731768" y="2347605"/>
            <a:ext cx="3491085" cy="923330"/>
          </a:xfrm>
          <a:prstGeom prst="rect">
            <a:avLst/>
          </a:prstGeom>
          <a:noFill/>
        </p:spPr>
        <p:txBody>
          <a:bodyPr wrap="none" lIns="91440" tIns="45720" rIns="91440" bIns="45720">
            <a:spAutoFit/>
          </a:bodyPr>
          <a:lstStyle/>
          <a:p>
            <a:pPr algn="ctr"/>
            <a:r>
              <a:rPr lang="en-AU"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Perceived</a:t>
            </a:r>
          </a:p>
        </p:txBody>
      </p:sp>
    </p:spTree>
    <p:extLst>
      <p:ext uri="{BB962C8B-B14F-4D97-AF65-F5344CB8AC3E}">
        <p14:creationId xmlns:p14="http://schemas.microsoft.com/office/powerpoint/2010/main" val="2185335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5C490-BD26-A449-3257-1DF3491F8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85D12-F1E6-DD64-D069-1D419D31ECEB}"/>
              </a:ext>
            </a:extLst>
          </p:cNvPr>
          <p:cNvSpPr>
            <a:spLocks noGrp="1"/>
          </p:cNvSpPr>
          <p:nvPr>
            <p:ph type="title"/>
          </p:nvPr>
        </p:nvSpPr>
        <p:spPr>
          <a:xfrm>
            <a:off x="6095999" y="441960"/>
            <a:ext cx="5641897" cy="5148943"/>
          </a:xfrm>
        </p:spPr>
        <p:txBody>
          <a:bodyPr/>
          <a:lstStyle/>
          <a:p>
            <a:r>
              <a:rPr lang="en-AU" noProof="0" dirty="0"/>
              <a:t>Resources required for the solution</a:t>
            </a:r>
          </a:p>
        </p:txBody>
      </p:sp>
    </p:spTree>
    <p:extLst>
      <p:ext uri="{BB962C8B-B14F-4D97-AF65-F5344CB8AC3E}">
        <p14:creationId xmlns:p14="http://schemas.microsoft.com/office/powerpoint/2010/main" val="2945471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3BC5-4F46-208D-BC0A-DF3590ED2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450CD-E96F-0FA2-E99F-2978E6CCF265}"/>
              </a:ext>
            </a:extLst>
          </p:cNvPr>
          <p:cNvSpPr>
            <a:spLocks noGrp="1"/>
          </p:cNvSpPr>
          <p:nvPr>
            <p:ph type="title"/>
          </p:nvPr>
        </p:nvSpPr>
        <p:spPr>
          <a:xfrm>
            <a:off x="899160" y="137160"/>
            <a:ext cx="6172200" cy="1249680"/>
          </a:xfrm>
        </p:spPr>
        <p:txBody>
          <a:bodyPr/>
          <a:lstStyle/>
          <a:p>
            <a:r>
              <a:rPr lang="en-AU" noProof="0" dirty="0"/>
              <a:t>Human Resources</a:t>
            </a:r>
          </a:p>
        </p:txBody>
      </p:sp>
      <p:sp>
        <p:nvSpPr>
          <p:cNvPr id="4" name="Text Placeholder 3">
            <a:extLst>
              <a:ext uri="{FF2B5EF4-FFF2-40B4-BE49-F238E27FC236}">
                <a16:creationId xmlns:a16="http://schemas.microsoft.com/office/drawing/2014/main" id="{EC6F4D59-04FF-8C1E-18C0-249D7B794B64}"/>
              </a:ext>
            </a:extLst>
          </p:cNvPr>
          <p:cNvSpPr>
            <a:spLocks noGrp="1"/>
          </p:cNvSpPr>
          <p:nvPr>
            <p:ph type="body" sz="quarter" idx="11"/>
          </p:nvPr>
        </p:nvSpPr>
        <p:spPr>
          <a:xfrm>
            <a:off x="911352" y="2087881"/>
            <a:ext cx="3311333" cy="2486955"/>
          </a:xfrm>
        </p:spPr>
        <p:txBody>
          <a:bodyPr>
            <a:normAutofit/>
          </a:bodyPr>
          <a:lstStyle/>
          <a:p>
            <a:pPr lvl="0"/>
            <a:r>
              <a:rPr lang="en-AU" noProof="0" dirty="0"/>
              <a:t>IT professionals</a:t>
            </a:r>
          </a:p>
          <a:p>
            <a:pPr lvl="0"/>
            <a:endParaRPr lang="en-AU" noProof="0" dirty="0"/>
          </a:p>
          <a:p>
            <a:pPr lvl="0"/>
            <a:endParaRPr lang="en-AU" noProof="0" dirty="0"/>
          </a:p>
          <a:p>
            <a:pPr lvl="0"/>
            <a:r>
              <a:rPr lang="en-AU" noProof="0" dirty="0"/>
              <a:t>Supply chain and operations personnel</a:t>
            </a:r>
          </a:p>
        </p:txBody>
      </p:sp>
      <p:sp>
        <p:nvSpPr>
          <p:cNvPr id="5" name="Slide Number Placeholder 4">
            <a:extLst>
              <a:ext uri="{FF2B5EF4-FFF2-40B4-BE49-F238E27FC236}">
                <a16:creationId xmlns:a16="http://schemas.microsoft.com/office/drawing/2014/main" id="{DD9D1BCF-04AB-A7A0-3E23-8342357E8DC3}"/>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44</a:t>
            </a:fld>
            <a:endParaRPr lang="en-AU" noProof="0" dirty="0"/>
          </a:p>
        </p:txBody>
      </p:sp>
      <p:sp>
        <p:nvSpPr>
          <p:cNvPr id="9" name="Text Placeholder 3">
            <a:extLst>
              <a:ext uri="{FF2B5EF4-FFF2-40B4-BE49-F238E27FC236}">
                <a16:creationId xmlns:a16="http://schemas.microsoft.com/office/drawing/2014/main" id="{30EE5A13-AA16-2495-C8BA-58E9957A14EB}"/>
              </a:ext>
            </a:extLst>
          </p:cNvPr>
          <p:cNvSpPr txBox="1">
            <a:spLocks/>
          </p:cNvSpPr>
          <p:nvPr/>
        </p:nvSpPr>
        <p:spPr>
          <a:xfrm>
            <a:off x="7071360" y="4221481"/>
            <a:ext cx="4509268" cy="16205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AU" noProof="0" dirty="0"/>
              <a:t>Finance and management personnel </a:t>
            </a:r>
          </a:p>
          <a:p>
            <a:pPr lvl="0"/>
            <a:endParaRPr lang="en-AU" noProof="0" dirty="0"/>
          </a:p>
          <a:p>
            <a:pPr lvl="0"/>
            <a:r>
              <a:rPr lang="en-AU" noProof="0" dirty="0"/>
              <a:t>Trainers</a:t>
            </a:r>
          </a:p>
        </p:txBody>
      </p:sp>
      <p:pic>
        <p:nvPicPr>
          <p:cNvPr id="3" name="Picture 2" descr="Humans For Humanity - Wikipedia">
            <a:extLst>
              <a:ext uri="{FF2B5EF4-FFF2-40B4-BE49-F238E27FC236}">
                <a16:creationId xmlns:a16="http://schemas.microsoft.com/office/drawing/2014/main" id="{D1BB26D8-1F9B-11B5-17E8-96E4B8D56A10}"/>
              </a:ext>
            </a:extLst>
          </p:cNvPr>
          <p:cNvPicPr>
            <a:picLocks noChangeAspect="1"/>
          </p:cNvPicPr>
          <p:nvPr/>
        </p:nvPicPr>
        <p:blipFill>
          <a:blip r:embed="rId2"/>
          <a:srcRect t="33725" b="28083"/>
          <a:stretch>
            <a:fillRect/>
          </a:stretch>
        </p:blipFill>
        <p:spPr>
          <a:xfrm>
            <a:off x="3800033" y="2087881"/>
            <a:ext cx="4013200" cy="1527858"/>
          </a:xfrm>
          <a:prstGeom prst="rect">
            <a:avLst/>
          </a:prstGeom>
        </p:spPr>
      </p:pic>
    </p:spTree>
    <p:extLst>
      <p:ext uri="{BB962C8B-B14F-4D97-AF65-F5344CB8AC3E}">
        <p14:creationId xmlns:p14="http://schemas.microsoft.com/office/powerpoint/2010/main" val="2028866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7FA0-69F8-0719-82E6-71E1271F2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93F17-15B2-B7EF-4B4A-F0BB30B8E404}"/>
              </a:ext>
            </a:extLst>
          </p:cNvPr>
          <p:cNvSpPr>
            <a:spLocks noGrp="1"/>
          </p:cNvSpPr>
          <p:nvPr>
            <p:ph type="title"/>
          </p:nvPr>
        </p:nvSpPr>
        <p:spPr>
          <a:xfrm>
            <a:off x="899160" y="137160"/>
            <a:ext cx="6172200" cy="1249680"/>
          </a:xfrm>
        </p:spPr>
        <p:txBody>
          <a:bodyPr/>
          <a:lstStyle/>
          <a:p>
            <a:r>
              <a:rPr lang="en-AU" noProof="0" dirty="0"/>
              <a:t>Technological Resources</a:t>
            </a:r>
          </a:p>
        </p:txBody>
      </p:sp>
      <p:sp>
        <p:nvSpPr>
          <p:cNvPr id="4" name="Text Placeholder 3">
            <a:extLst>
              <a:ext uri="{FF2B5EF4-FFF2-40B4-BE49-F238E27FC236}">
                <a16:creationId xmlns:a16="http://schemas.microsoft.com/office/drawing/2014/main" id="{07A6B4CE-D389-9209-0292-25768F3B52A5}"/>
              </a:ext>
            </a:extLst>
          </p:cNvPr>
          <p:cNvSpPr>
            <a:spLocks noGrp="1"/>
          </p:cNvSpPr>
          <p:nvPr>
            <p:ph type="body" sz="quarter" idx="11"/>
          </p:nvPr>
        </p:nvSpPr>
        <p:spPr>
          <a:xfrm>
            <a:off x="911352" y="2087881"/>
            <a:ext cx="5184648" cy="3768909"/>
          </a:xfrm>
        </p:spPr>
        <p:txBody>
          <a:bodyPr>
            <a:normAutofit/>
          </a:bodyPr>
          <a:lstStyle/>
          <a:p>
            <a:pPr lvl="0"/>
            <a:r>
              <a:rPr lang="en-AU" noProof="0" dirty="0"/>
              <a:t>Improvements ERP system and supply chain management</a:t>
            </a:r>
          </a:p>
          <a:p>
            <a:pPr lvl="0"/>
            <a:endParaRPr lang="en-AU" noProof="0" dirty="0"/>
          </a:p>
          <a:p>
            <a:pPr lvl="0"/>
            <a:r>
              <a:rPr lang="en-AU" noProof="0" dirty="0"/>
              <a:t>Software development and scalability </a:t>
            </a:r>
          </a:p>
          <a:p>
            <a:pPr lvl="0"/>
            <a:endParaRPr lang="en-AU" noProof="0" dirty="0"/>
          </a:p>
          <a:p>
            <a:pPr lvl="0"/>
            <a:r>
              <a:rPr lang="en-AU" noProof="0" dirty="0"/>
              <a:t>Cybersecurity </a:t>
            </a:r>
          </a:p>
          <a:p>
            <a:pPr lvl="0"/>
            <a:endParaRPr lang="en-AU" noProof="0" dirty="0"/>
          </a:p>
          <a:p>
            <a:pPr lvl="0"/>
            <a:r>
              <a:rPr lang="en-AU" noProof="0" dirty="0"/>
              <a:t>Data analysis</a:t>
            </a:r>
          </a:p>
        </p:txBody>
      </p:sp>
      <p:sp>
        <p:nvSpPr>
          <p:cNvPr id="5" name="Slide Number Placeholder 4">
            <a:extLst>
              <a:ext uri="{FF2B5EF4-FFF2-40B4-BE49-F238E27FC236}">
                <a16:creationId xmlns:a16="http://schemas.microsoft.com/office/drawing/2014/main" id="{DA3944B3-4AF1-4043-5B9D-2694B948D6FB}"/>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45</a:t>
            </a:fld>
            <a:endParaRPr lang="en-AU" noProof="0" dirty="0"/>
          </a:p>
        </p:txBody>
      </p:sp>
      <p:pic>
        <p:nvPicPr>
          <p:cNvPr id="10" name="Picture 9" descr="Cartoon microchip mascot with smiling face 46044132 Vector Art at Vecteezy">
            <a:extLst>
              <a:ext uri="{FF2B5EF4-FFF2-40B4-BE49-F238E27FC236}">
                <a16:creationId xmlns:a16="http://schemas.microsoft.com/office/drawing/2014/main" id="{6359B24F-E054-73E4-46FC-DC7CC256B873}"/>
              </a:ext>
            </a:extLst>
          </p:cNvPr>
          <p:cNvPicPr>
            <a:picLocks noChangeAspect="1"/>
          </p:cNvPicPr>
          <p:nvPr/>
        </p:nvPicPr>
        <p:blipFill>
          <a:blip r:embed="rId2"/>
          <a:stretch>
            <a:fillRect/>
          </a:stretch>
        </p:blipFill>
        <p:spPr>
          <a:xfrm>
            <a:off x="6944809" y="1613865"/>
            <a:ext cx="4103065" cy="4103065"/>
          </a:xfrm>
          <a:prstGeom prst="rect">
            <a:avLst/>
          </a:prstGeom>
        </p:spPr>
      </p:pic>
    </p:spTree>
    <p:extLst>
      <p:ext uri="{BB962C8B-B14F-4D97-AF65-F5344CB8AC3E}">
        <p14:creationId xmlns:p14="http://schemas.microsoft.com/office/powerpoint/2010/main" val="424626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882B3-B76A-C3FC-2F2E-A4AF6E656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70E6E9-8E8A-268B-AB81-EA9041C6E41A}"/>
              </a:ext>
            </a:extLst>
          </p:cNvPr>
          <p:cNvSpPr>
            <a:spLocks noGrp="1"/>
          </p:cNvSpPr>
          <p:nvPr>
            <p:ph type="title"/>
          </p:nvPr>
        </p:nvSpPr>
        <p:spPr>
          <a:xfrm>
            <a:off x="899160" y="137160"/>
            <a:ext cx="6172200" cy="1249680"/>
          </a:xfrm>
        </p:spPr>
        <p:txBody>
          <a:bodyPr/>
          <a:lstStyle/>
          <a:p>
            <a:r>
              <a:rPr lang="en-AU" dirty="0"/>
              <a:t>Financial Resources</a:t>
            </a:r>
          </a:p>
        </p:txBody>
      </p:sp>
      <p:sp>
        <p:nvSpPr>
          <p:cNvPr id="4" name="Text Placeholder 3">
            <a:extLst>
              <a:ext uri="{FF2B5EF4-FFF2-40B4-BE49-F238E27FC236}">
                <a16:creationId xmlns:a16="http://schemas.microsoft.com/office/drawing/2014/main" id="{D1D0AF97-EC32-1647-F825-3EBE48DB1AD8}"/>
              </a:ext>
            </a:extLst>
          </p:cNvPr>
          <p:cNvSpPr>
            <a:spLocks noGrp="1"/>
          </p:cNvSpPr>
          <p:nvPr>
            <p:ph type="body" sz="quarter" idx="11"/>
          </p:nvPr>
        </p:nvSpPr>
        <p:spPr>
          <a:xfrm>
            <a:off x="7844587" y="1856387"/>
            <a:ext cx="3311333" cy="4046701"/>
          </a:xfrm>
        </p:spPr>
        <p:txBody>
          <a:bodyPr>
            <a:normAutofit/>
          </a:bodyPr>
          <a:lstStyle/>
          <a:p>
            <a:pPr lvl="0"/>
            <a:r>
              <a:rPr lang="en-AU" dirty="0"/>
              <a:t>Capital investment to manufacturing solution</a:t>
            </a:r>
            <a:endParaRPr lang="en-AU" noProof="0" dirty="0"/>
          </a:p>
          <a:p>
            <a:pPr lvl="0"/>
            <a:endParaRPr lang="en-AU" noProof="0" dirty="0"/>
          </a:p>
          <a:p>
            <a:pPr lvl="0"/>
            <a:r>
              <a:rPr lang="en-AU" noProof="0" dirty="0"/>
              <a:t>Fundings for ERP or cloud solutions</a:t>
            </a:r>
          </a:p>
          <a:p>
            <a:pPr lvl="0"/>
            <a:endParaRPr lang="en-AU" dirty="0"/>
          </a:p>
          <a:p>
            <a:pPr lvl="0"/>
            <a:r>
              <a:rPr lang="en-AU" noProof="0" dirty="0"/>
              <a:t>Resources for transition period</a:t>
            </a:r>
          </a:p>
        </p:txBody>
      </p:sp>
      <p:sp>
        <p:nvSpPr>
          <p:cNvPr id="5" name="Slide Number Placeholder 4">
            <a:extLst>
              <a:ext uri="{FF2B5EF4-FFF2-40B4-BE49-F238E27FC236}">
                <a16:creationId xmlns:a16="http://schemas.microsoft.com/office/drawing/2014/main" id="{923771CC-25D2-8E11-F1CA-295BF1650C5D}"/>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46</a:t>
            </a:fld>
            <a:endParaRPr lang="en-AU" noProof="0" dirty="0"/>
          </a:p>
        </p:txBody>
      </p:sp>
      <p:pic>
        <p:nvPicPr>
          <p:cNvPr id="3" name="Picture 2" descr="Vector illustration of cartoon dollar money with wings. 33135120 Vector Art  at Vecteezy">
            <a:extLst>
              <a:ext uri="{FF2B5EF4-FFF2-40B4-BE49-F238E27FC236}">
                <a16:creationId xmlns:a16="http://schemas.microsoft.com/office/drawing/2014/main" id="{6F171A28-1FAD-170C-00CF-CA8B03ABFBD5}"/>
              </a:ext>
            </a:extLst>
          </p:cNvPr>
          <p:cNvPicPr>
            <a:picLocks noChangeAspect="1"/>
          </p:cNvPicPr>
          <p:nvPr/>
        </p:nvPicPr>
        <p:blipFill>
          <a:blip r:embed="rId2"/>
          <a:srcRect t="17446" b="17526"/>
          <a:stretch>
            <a:fillRect/>
          </a:stretch>
        </p:blipFill>
        <p:spPr>
          <a:xfrm>
            <a:off x="911352" y="2261502"/>
            <a:ext cx="4357707" cy="2833736"/>
          </a:xfrm>
          <a:prstGeom prst="rect">
            <a:avLst/>
          </a:prstGeom>
        </p:spPr>
      </p:pic>
    </p:spTree>
    <p:extLst>
      <p:ext uri="{BB962C8B-B14F-4D97-AF65-F5344CB8AC3E}">
        <p14:creationId xmlns:p14="http://schemas.microsoft.com/office/powerpoint/2010/main" val="813746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B17EB-388B-4173-FFE4-EC7B692FB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2A33A-5C2E-D9E6-F48B-57C3119562D6}"/>
              </a:ext>
            </a:extLst>
          </p:cNvPr>
          <p:cNvSpPr>
            <a:spLocks noGrp="1"/>
          </p:cNvSpPr>
          <p:nvPr>
            <p:ph type="title"/>
          </p:nvPr>
        </p:nvSpPr>
        <p:spPr>
          <a:xfrm>
            <a:off x="899160" y="137160"/>
            <a:ext cx="6172200" cy="1249680"/>
          </a:xfrm>
        </p:spPr>
        <p:txBody>
          <a:bodyPr/>
          <a:lstStyle/>
          <a:p>
            <a:r>
              <a:rPr lang="en-AU" dirty="0"/>
              <a:t>Administrative Resources</a:t>
            </a:r>
          </a:p>
        </p:txBody>
      </p:sp>
      <p:sp>
        <p:nvSpPr>
          <p:cNvPr id="4" name="Text Placeholder 3">
            <a:extLst>
              <a:ext uri="{FF2B5EF4-FFF2-40B4-BE49-F238E27FC236}">
                <a16:creationId xmlns:a16="http://schemas.microsoft.com/office/drawing/2014/main" id="{EEB34D30-6EF4-8374-5DF4-68DB72C9D150}"/>
              </a:ext>
            </a:extLst>
          </p:cNvPr>
          <p:cNvSpPr>
            <a:spLocks noGrp="1"/>
          </p:cNvSpPr>
          <p:nvPr>
            <p:ph type="body" sz="quarter" idx="11"/>
          </p:nvPr>
        </p:nvSpPr>
        <p:spPr>
          <a:xfrm>
            <a:off x="911352" y="2087881"/>
            <a:ext cx="3311333" cy="3271197"/>
          </a:xfrm>
        </p:spPr>
        <p:txBody>
          <a:bodyPr>
            <a:normAutofit/>
          </a:bodyPr>
          <a:lstStyle/>
          <a:p>
            <a:pPr lvl="0"/>
            <a:r>
              <a:rPr lang="en-AU" dirty="0"/>
              <a:t>Financial Authorization</a:t>
            </a:r>
            <a:endParaRPr lang="en-AU" noProof="0" dirty="0"/>
          </a:p>
          <a:p>
            <a:pPr lvl="0"/>
            <a:endParaRPr lang="en-AU" noProof="0" dirty="0"/>
          </a:p>
          <a:p>
            <a:pPr lvl="0"/>
            <a:r>
              <a:rPr lang="en-AU" dirty="0"/>
              <a:t>Privacy</a:t>
            </a:r>
          </a:p>
        </p:txBody>
      </p:sp>
      <p:sp>
        <p:nvSpPr>
          <p:cNvPr id="5" name="Slide Number Placeholder 4">
            <a:extLst>
              <a:ext uri="{FF2B5EF4-FFF2-40B4-BE49-F238E27FC236}">
                <a16:creationId xmlns:a16="http://schemas.microsoft.com/office/drawing/2014/main" id="{405B08AF-BDD3-8365-691B-C658A89B7589}"/>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47</a:t>
            </a:fld>
            <a:endParaRPr lang="en-AU" noProof="0" dirty="0"/>
          </a:p>
        </p:txBody>
      </p:sp>
      <p:sp>
        <p:nvSpPr>
          <p:cNvPr id="9" name="Text Placeholder 3">
            <a:extLst>
              <a:ext uri="{FF2B5EF4-FFF2-40B4-BE49-F238E27FC236}">
                <a16:creationId xmlns:a16="http://schemas.microsoft.com/office/drawing/2014/main" id="{5E0A9735-DE4A-6890-0064-7AB97427E7FF}"/>
              </a:ext>
            </a:extLst>
          </p:cNvPr>
          <p:cNvSpPr txBox="1">
            <a:spLocks/>
          </p:cNvSpPr>
          <p:nvPr/>
        </p:nvSpPr>
        <p:spPr>
          <a:xfrm>
            <a:off x="7071360" y="4221481"/>
            <a:ext cx="4509268" cy="16205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AU" dirty="0"/>
              <a:t>Performance Management</a:t>
            </a:r>
          </a:p>
          <a:p>
            <a:pPr lvl="0"/>
            <a:endParaRPr lang="en-AU" noProof="0" dirty="0"/>
          </a:p>
          <a:p>
            <a:r>
              <a:rPr lang="en-AU" dirty="0"/>
              <a:t>Performance Management</a:t>
            </a:r>
          </a:p>
        </p:txBody>
      </p:sp>
      <p:pic>
        <p:nvPicPr>
          <p:cNvPr id="3" name="Picture 2" descr="Policies Document Contract Papers Illustration Business Stock Vector  (Royalty Free) 2505477241 | Shutterstock">
            <a:extLst>
              <a:ext uri="{FF2B5EF4-FFF2-40B4-BE49-F238E27FC236}">
                <a16:creationId xmlns:a16="http://schemas.microsoft.com/office/drawing/2014/main" id="{6F93D2C4-8F3A-4E0F-2023-1B45D0200DBA}"/>
              </a:ext>
            </a:extLst>
          </p:cNvPr>
          <p:cNvPicPr>
            <a:picLocks noChangeAspect="1"/>
          </p:cNvPicPr>
          <p:nvPr/>
        </p:nvPicPr>
        <p:blipFill>
          <a:blip r:embed="rId2"/>
          <a:stretch>
            <a:fillRect/>
          </a:stretch>
        </p:blipFill>
        <p:spPr>
          <a:xfrm>
            <a:off x="1198372" y="3772671"/>
            <a:ext cx="1803400" cy="1778000"/>
          </a:xfrm>
          <a:prstGeom prst="rect">
            <a:avLst/>
          </a:prstGeom>
        </p:spPr>
      </p:pic>
      <p:pic>
        <p:nvPicPr>
          <p:cNvPr id="6" name="Picture 5" descr="877 Stick Man Report Stock Vectors and Vector Art | Shutterstock">
            <a:extLst>
              <a:ext uri="{FF2B5EF4-FFF2-40B4-BE49-F238E27FC236}">
                <a16:creationId xmlns:a16="http://schemas.microsoft.com/office/drawing/2014/main" id="{D2DEB880-379C-4BBE-9443-5169F4DD165C}"/>
              </a:ext>
            </a:extLst>
          </p:cNvPr>
          <p:cNvPicPr>
            <a:picLocks noChangeAspect="1"/>
          </p:cNvPicPr>
          <p:nvPr/>
        </p:nvPicPr>
        <p:blipFill>
          <a:blip r:embed="rId3"/>
          <a:srcRect t="16409" b="17877"/>
          <a:stretch>
            <a:fillRect/>
          </a:stretch>
        </p:blipFill>
        <p:spPr>
          <a:xfrm>
            <a:off x="4659563" y="1863524"/>
            <a:ext cx="2697686" cy="1909147"/>
          </a:xfrm>
          <a:prstGeom prst="rect">
            <a:avLst/>
          </a:prstGeom>
        </p:spPr>
      </p:pic>
    </p:spTree>
    <p:extLst>
      <p:ext uri="{BB962C8B-B14F-4D97-AF65-F5344CB8AC3E}">
        <p14:creationId xmlns:p14="http://schemas.microsoft.com/office/powerpoint/2010/main" val="2670541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59F8-4340-9719-6404-5E4CAA3BDAE9}"/>
              </a:ext>
            </a:extLst>
          </p:cNvPr>
          <p:cNvSpPr>
            <a:spLocks noGrp="1"/>
          </p:cNvSpPr>
          <p:nvPr>
            <p:ph type="ctrTitle"/>
          </p:nvPr>
        </p:nvSpPr>
        <p:spPr/>
        <p:txBody>
          <a:bodyPr/>
          <a:lstStyle/>
          <a:p>
            <a:r>
              <a:rPr lang="en-AU" dirty="0"/>
              <a:t>Generating Solutions</a:t>
            </a:r>
          </a:p>
        </p:txBody>
      </p:sp>
    </p:spTree>
    <p:extLst>
      <p:ext uri="{BB962C8B-B14F-4D97-AF65-F5344CB8AC3E}">
        <p14:creationId xmlns:p14="http://schemas.microsoft.com/office/powerpoint/2010/main" val="13405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4,000+ Feedback Survey Stock Illustrations, Royalty-Free Vector Graphics &amp; Clip  Art - iStock | Online feedback survey, Feedback survey icons, Customer  feedback survey">
            <a:extLst>
              <a:ext uri="{FF2B5EF4-FFF2-40B4-BE49-F238E27FC236}">
                <a16:creationId xmlns:a16="http://schemas.microsoft.com/office/drawing/2014/main" id="{EA73D030-6012-133B-325C-B16D496B6EA7}"/>
              </a:ext>
            </a:extLst>
          </p:cNvPr>
          <p:cNvPicPr>
            <a:picLocks noChangeAspect="1"/>
          </p:cNvPicPr>
          <p:nvPr/>
        </p:nvPicPr>
        <p:blipFill>
          <a:blip r:embed="rId2">
            <a:clrChange>
              <a:clrFrom>
                <a:srgbClr val="DBD3D1"/>
              </a:clrFrom>
              <a:clrTo>
                <a:srgbClr val="DBD3D1">
                  <a:alpha val="0"/>
                </a:srgbClr>
              </a:clrTo>
            </a:clrChange>
            <a:alphaModFix amt="50000"/>
          </a:blip>
          <a:stretch>
            <a:fillRect/>
          </a:stretch>
        </p:blipFill>
        <p:spPr>
          <a:xfrm>
            <a:off x="1699708" y="980803"/>
            <a:ext cx="7648688" cy="5448381"/>
          </a:xfrm>
          <a:prstGeom prst="rect">
            <a:avLst/>
          </a:prstGeom>
        </p:spPr>
      </p:pic>
      <p:sp>
        <p:nvSpPr>
          <p:cNvPr id="3" name="Text Placeholder 2">
            <a:extLst>
              <a:ext uri="{FF2B5EF4-FFF2-40B4-BE49-F238E27FC236}">
                <a16:creationId xmlns:a16="http://schemas.microsoft.com/office/drawing/2014/main" id="{0E4FD6D4-FBA3-71DC-0257-1ACF8EFA4FA4}"/>
              </a:ext>
            </a:extLst>
          </p:cNvPr>
          <p:cNvSpPr>
            <a:spLocks noGrp="1"/>
          </p:cNvSpPr>
          <p:nvPr>
            <p:ph type="body" sz="quarter" idx="13"/>
          </p:nvPr>
        </p:nvSpPr>
        <p:spPr>
          <a:xfrm>
            <a:off x="865630" y="2072639"/>
            <a:ext cx="9987899" cy="4173983"/>
          </a:xfrm>
        </p:spPr>
        <p:txBody>
          <a:bodyPr>
            <a:normAutofit/>
          </a:bodyPr>
          <a:lstStyle/>
          <a:p>
            <a:r>
              <a:rPr lang="en-AU" dirty="0"/>
              <a:t>It's a company that experienced significant growth during the COVID-19 pandemic. This allowed it to raise prices, increase profits, and expand.</a:t>
            </a:r>
          </a:p>
          <a:p>
            <a:endParaRPr lang="en-AU" dirty="0"/>
          </a:p>
          <a:p>
            <a:r>
              <a:rPr lang="en-AU" dirty="0"/>
              <a:t>The company's social policies may contribute to the problem.</a:t>
            </a:r>
          </a:p>
          <a:p>
            <a:endParaRPr lang="en-AU" dirty="0"/>
          </a:p>
          <a:p>
            <a:r>
              <a:rPr lang="en-AU" dirty="0"/>
              <a:t>The company is taking too long to resolve its manufacturing plant issue.</a:t>
            </a:r>
          </a:p>
          <a:p>
            <a:endParaRPr lang="en-AU" dirty="0"/>
          </a:p>
          <a:p>
            <a:r>
              <a:rPr lang="en-AU" dirty="0"/>
              <a:t>Those responsible for tablet supply may have anticipated that the company lacked the capacity to meet demand.</a:t>
            </a:r>
          </a:p>
        </p:txBody>
      </p:sp>
      <p:sp>
        <p:nvSpPr>
          <p:cNvPr id="4" name="Slide Number Placeholder 3">
            <a:extLst>
              <a:ext uri="{FF2B5EF4-FFF2-40B4-BE49-F238E27FC236}">
                <a16:creationId xmlns:a16="http://schemas.microsoft.com/office/drawing/2014/main" id="{8A6D50CA-FE0B-2377-DA0C-A6F7A25BEBD1}"/>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
        <p:nvSpPr>
          <p:cNvPr id="2" name="Title 1">
            <a:extLst>
              <a:ext uri="{FF2B5EF4-FFF2-40B4-BE49-F238E27FC236}">
                <a16:creationId xmlns:a16="http://schemas.microsoft.com/office/drawing/2014/main" id="{0EA3A511-6EB0-2CD2-12E1-8C14474749CD}"/>
              </a:ext>
            </a:extLst>
          </p:cNvPr>
          <p:cNvSpPr>
            <a:spLocks noGrp="1"/>
          </p:cNvSpPr>
          <p:nvPr>
            <p:ph type="title"/>
          </p:nvPr>
        </p:nvSpPr>
        <p:spPr/>
        <p:txBody>
          <a:bodyPr/>
          <a:lstStyle/>
          <a:p>
            <a:r>
              <a:rPr lang="en-AU" dirty="0"/>
              <a:t>Feedback presentation</a:t>
            </a:r>
          </a:p>
        </p:txBody>
      </p:sp>
    </p:spTree>
    <p:extLst>
      <p:ext uri="{BB962C8B-B14F-4D97-AF65-F5344CB8AC3E}">
        <p14:creationId xmlns:p14="http://schemas.microsoft.com/office/powerpoint/2010/main" val="16076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B29577-A22D-76F0-737C-AD0D1DB099B9}"/>
              </a:ext>
            </a:extLst>
          </p:cNvPr>
          <p:cNvSpPr>
            <a:spLocks noGrp="1"/>
          </p:cNvSpPr>
          <p:nvPr>
            <p:ph type="body" sz="quarter" idx="13"/>
          </p:nvPr>
        </p:nvSpPr>
        <p:spPr>
          <a:xfrm>
            <a:off x="911352" y="979632"/>
            <a:ext cx="3778558" cy="1870405"/>
          </a:xfrm>
        </p:spPr>
        <p:txBody>
          <a:bodyPr/>
          <a:lstStyle/>
          <a:p>
            <a:pPr marL="0" indent="0">
              <a:buNone/>
            </a:pPr>
            <a:r>
              <a:rPr lang="en-AU" b="1" noProof="0" dirty="0"/>
              <a:t>Their core values are:</a:t>
            </a:r>
          </a:p>
          <a:p>
            <a:pPr lvl="0"/>
            <a:r>
              <a:rPr lang="en-AU" noProof="0" dirty="0"/>
              <a:t>Ethical principles</a:t>
            </a:r>
          </a:p>
          <a:p>
            <a:pPr lvl="0"/>
            <a:r>
              <a:rPr lang="en-AU" noProof="0" dirty="0"/>
              <a:t>Innovation</a:t>
            </a:r>
          </a:p>
          <a:p>
            <a:r>
              <a:rPr lang="en-AU" noProof="0" dirty="0"/>
              <a:t>Collaboration</a:t>
            </a:r>
          </a:p>
        </p:txBody>
      </p:sp>
      <p:sp>
        <p:nvSpPr>
          <p:cNvPr id="4" name="Slide Number Placeholder 3">
            <a:extLst>
              <a:ext uri="{FF2B5EF4-FFF2-40B4-BE49-F238E27FC236}">
                <a16:creationId xmlns:a16="http://schemas.microsoft.com/office/drawing/2014/main" id="{C2BC8F0C-69E4-28ED-1D6F-E5CBC11B9F89}"/>
              </a:ext>
            </a:extLst>
          </p:cNvPr>
          <p:cNvSpPr>
            <a:spLocks noGrp="1"/>
          </p:cNvSpPr>
          <p:nvPr>
            <p:ph type="sldNum" sz="quarter" idx="12"/>
          </p:nvPr>
        </p:nvSpPr>
        <p:spPr/>
        <p:txBody>
          <a:bodyPr/>
          <a:lstStyle/>
          <a:p>
            <a:fld id="{B5CEABB6-07DC-46E8-9B57-56EC44A396E5}" type="slidenum">
              <a:rPr lang="en-AU" noProof="0" smtClean="0"/>
              <a:pPr/>
              <a:t>5</a:t>
            </a:fld>
            <a:endParaRPr lang="en-AU" noProof="0" dirty="0"/>
          </a:p>
        </p:txBody>
      </p:sp>
      <p:sp>
        <p:nvSpPr>
          <p:cNvPr id="5" name="Text Placeholder 2">
            <a:extLst>
              <a:ext uri="{FF2B5EF4-FFF2-40B4-BE49-F238E27FC236}">
                <a16:creationId xmlns:a16="http://schemas.microsoft.com/office/drawing/2014/main" id="{D41BE1B1-EE2D-9726-92A5-022E39609FF1}"/>
              </a:ext>
            </a:extLst>
          </p:cNvPr>
          <p:cNvSpPr txBox="1">
            <a:spLocks/>
          </p:cNvSpPr>
          <p:nvPr/>
        </p:nvSpPr>
        <p:spPr>
          <a:xfrm>
            <a:off x="5919020" y="2850037"/>
            <a:ext cx="3778558" cy="34930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AU" b="1" noProof="0" dirty="0"/>
              <a:t>Strategic  Priorities</a:t>
            </a:r>
            <a:endParaRPr lang="en-AU" noProof="0" dirty="0"/>
          </a:p>
          <a:p>
            <a:pPr>
              <a:lnSpc>
                <a:spcPct val="120000"/>
              </a:lnSpc>
            </a:pPr>
            <a:r>
              <a:rPr lang="en-AU" noProof="0" dirty="0"/>
              <a:t>To be well led, high performing, profitable and accountable. </a:t>
            </a:r>
          </a:p>
          <a:p>
            <a:pPr>
              <a:lnSpc>
                <a:spcPct val="120000"/>
              </a:lnSpc>
            </a:pPr>
            <a:r>
              <a:rPr lang="en-AU" noProof="0" dirty="0"/>
              <a:t>Increase their reach</a:t>
            </a:r>
          </a:p>
          <a:p>
            <a:pPr>
              <a:lnSpc>
                <a:spcPct val="120000"/>
              </a:lnSpc>
            </a:pPr>
            <a:r>
              <a:rPr lang="en-AU" noProof="0" dirty="0"/>
              <a:t>Continue building deeper customer relationships</a:t>
            </a:r>
          </a:p>
          <a:p>
            <a:pPr>
              <a:lnSpc>
                <a:spcPct val="120000"/>
              </a:lnSpc>
            </a:pPr>
            <a:r>
              <a:rPr lang="en-AU" noProof="0" dirty="0"/>
              <a:t>Attract, engage and develop the best staff</a:t>
            </a:r>
          </a:p>
          <a:p>
            <a:pPr marL="0" lvl="0" indent="0">
              <a:lnSpc>
                <a:spcPct val="120000"/>
              </a:lnSpc>
              <a:buNone/>
            </a:pPr>
            <a:endParaRPr lang="en-AU" noProof="0" dirty="0"/>
          </a:p>
        </p:txBody>
      </p:sp>
      <p:sp>
        <p:nvSpPr>
          <p:cNvPr id="6" name="TextBox 5">
            <a:extLst>
              <a:ext uri="{FF2B5EF4-FFF2-40B4-BE49-F238E27FC236}">
                <a16:creationId xmlns:a16="http://schemas.microsoft.com/office/drawing/2014/main" id="{8F50203B-784C-3691-729F-1C1280DE63BD}"/>
              </a:ext>
            </a:extLst>
          </p:cNvPr>
          <p:cNvSpPr txBox="1"/>
          <p:nvPr/>
        </p:nvSpPr>
        <p:spPr>
          <a:xfrm>
            <a:off x="8470232" y="3633537"/>
            <a:ext cx="184731" cy="369332"/>
          </a:xfrm>
          <a:prstGeom prst="rect">
            <a:avLst/>
          </a:prstGeom>
          <a:noFill/>
        </p:spPr>
        <p:txBody>
          <a:bodyPr wrap="none" rtlCol="0">
            <a:spAutoFit/>
          </a:bodyPr>
          <a:lstStyle/>
          <a:p>
            <a:endParaRPr lang="en-AU" noProof="0" dirty="0"/>
          </a:p>
        </p:txBody>
      </p:sp>
      <p:pic>
        <p:nvPicPr>
          <p:cNvPr id="9" name="Picture 8" descr="Direction signs icon, cartoon style ...">
            <a:extLst>
              <a:ext uri="{FF2B5EF4-FFF2-40B4-BE49-F238E27FC236}">
                <a16:creationId xmlns:a16="http://schemas.microsoft.com/office/drawing/2014/main" id="{8C5F8327-4980-A7CD-5BE8-2DF861D1F542}"/>
              </a:ext>
            </a:extLst>
          </p:cNvPr>
          <p:cNvPicPr>
            <a:picLocks noChangeAspect="1"/>
          </p:cNvPicPr>
          <p:nvPr/>
        </p:nvPicPr>
        <p:blipFill>
          <a:blip r:embed="rId2"/>
          <a:stretch>
            <a:fillRect/>
          </a:stretch>
        </p:blipFill>
        <p:spPr>
          <a:xfrm>
            <a:off x="3519260" y="1914834"/>
            <a:ext cx="2248309" cy="2248309"/>
          </a:xfrm>
          <a:prstGeom prst="rect">
            <a:avLst/>
          </a:prstGeom>
        </p:spPr>
      </p:pic>
    </p:spTree>
    <p:extLst>
      <p:ext uri="{BB962C8B-B14F-4D97-AF65-F5344CB8AC3E}">
        <p14:creationId xmlns:p14="http://schemas.microsoft.com/office/powerpoint/2010/main" val="2356852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33DB-F29E-DB82-21DC-05302AC04AF8}"/>
            </a:ext>
          </a:extLst>
        </p:cNvPr>
        <p:cNvGrpSpPr/>
        <p:nvPr/>
      </p:nvGrpSpPr>
      <p:grpSpPr>
        <a:xfrm>
          <a:off x="0" y="0"/>
          <a:ext cx="0" cy="0"/>
          <a:chOff x="0" y="0"/>
          <a:chExt cx="0" cy="0"/>
        </a:xfrm>
      </p:grpSpPr>
      <p:pic>
        <p:nvPicPr>
          <p:cNvPr id="3" name="Picture 2" descr="Brainstorm - Clipart Brainstorm, HD Png Download - kindpng">
            <a:extLst>
              <a:ext uri="{FF2B5EF4-FFF2-40B4-BE49-F238E27FC236}">
                <a16:creationId xmlns:a16="http://schemas.microsoft.com/office/drawing/2014/main" id="{DA09A64C-7BDE-BAAE-3060-0B2C9B97204D}"/>
              </a:ext>
            </a:extLst>
          </p:cNvPr>
          <p:cNvPicPr>
            <a:picLocks noChangeAspect="1"/>
          </p:cNvPicPr>
          <p:nvPr/>
        </p:nvPicPr>
        <p:blipFill>
          <a:blip r:embed="rId2">
            <a:clrChange>
              <a:clrFrom>
                <a:srgbClr val="F7F7F7"/>
              </a:clrFrom>
              <a:clrTo>
                <a:srgbClr val="F7F7F7">
                  <a:alpha val="0"/>
                </a:srgbClr>
              </a:clrTo>
            </a:clrChange>
            <a:alphaModFix amt="35000"/>
          </a:blip>
          <a:stretch>
            <a:fillRect/>
          </a:stretch>
        </p:blipFill>
        <p:spPr>
          <a:xfrm flipH="1">
            <a:off x="1968649" y="-123427"/>
            <a:ext cx="6997701" cy="6981427"/>
          </a:xfrm>
          <a:prstGeom prst="rect">
            <a:avLst/>
          </a:prstGeom>
        </p:spPr>
      </p:pic>
      <p:sp>
        <p:nvSpPr>
          <p:cNvPr id="2" name="Title 1">
            <a:extLst>
              <a:ext uri="{FF2B5EF4-FFF2-40B4-BE49-F238E27FC236}">
                <a16:creationId xmlns:a16="http://schemas.microsoft.com/office/drawing/2014/main" id="{0AD6EBCB-90D5-0477-2611-F30B9EB148C2}"/>
              </a:ext>
            </a:extLst>
          </p:cNvPr>
          <p:cNvSpPr>
            <a:spLocks noGrp="1"/>
          </p:cNvSpPr>
          <p:nvPr>
            <p:ph type="title"/>
          </p:nvPr>
        </p:nvSpPr>
        <p:spPr>
          <a:xfrm>
            <a:off x="899160" y="137160"/>
            <a:ext cx="6172200" cy="1249680"/>
          </a:xfrm>
        </p:spPr>
        <p:txBody>
          <a:bodyPr/>
          <a:lstStyle/>
          <a:p>
            <a:r>
              <a:rPr lang="en-AU" dirty="0"/>
              <a:t>Brainstorming</a:t>
            </a:r>
          </a:p>
        </p:txBody>
      </p:sp>
      <p:sp>
        <p:nvSpPr>
          <p:cNvPr id="4" name="Text Placeholder 3">
            <a:extLst>
              <a:ext uri="{FF2B5EF4-FFF2-40B4-BE49-F238E27FC236}">
                <a16:creationId xmlns:a16="http://schemas.microsoft.com/office/drawing/2014/main" id="{7840D656-29F1-3731-0BEB-5F1D99F1BB48}"/>
              </a:ext>
            </a:extLst>
          </p:cNvPr>
          <p:cNvSpPr>
            <a:spLocks noGrp="1"/>
          </p:cNvSpPr>
          <p:nvPr>
            <p:ph type="body" sz="quarter" idx="11"/>
          </p:nvPr>
        </p:nvSpPr>
        <p:spPr>
          <a:xfrm>
            <a:off x="911352" y="2087881"/>
            <a:ext cx="4160378" cy="3037012"/>
          </a:xfrm>
        </p:spPr>
        <p:txBody>
          <a:bodyPr>
            <a:normAutofit/>
          </a:bodyPr>
          <a:lstStyle/>
          <a:p>
            <a:pPr marL="342900" lvl="0" indent="-342900">
              <a:buFont typeface="Arial" panose="020B0604020202020204" pitchFamily="34" charset="0"/>
              <a:buChar char="•"/>
            </a:pPr>
            <a:r>
              <a:rPr lang="en-AU" dirty="0"/>
              <a:t>Accelerate the transition to B2C model</a:t>
            </a:r>
          </a:p>
          <a:p>
            <a:pPr marL="342900" lvl="0" indent="-342900">
              <a:buFont typeface="Arial" panose="020B0604020202020204" pitchFamily="34" charset="0"/>
              <a:buChar char="•"/>
            </a:pPr>
            <a:endParaRPr lang="en-AU" dirty="0"/>
          </a:p>
          <a:p>
            <a:pPr marL="342900" lvl="0" indent="-342900">
              <a:buFont typeface="Arial" panose="020B0604020202020204" pitchFamily="34" charset="0"/>
              <a:buChar char="•"/>
            </a:pPr>
            <a:r>
              <a:rPr lang="en-AU" dirty="0"/>
              <a:t>Get partner to offer and pre-installed their software</a:t>
            </a:r>
          </a:p>
          <a:p>
            <a:pPr marL="342900" lvl="0" indent="-342900">
              <a:buFont typeface="Arial" panose="020B0604020202020204" pitchFamily="34" charset="0"/>
              <a:buChar char="•"/>
            </a:pPr>
            <a:endParaRPr lang="en-AU" dirty="0"/>
          </a:p>
          <a:p>
            <a:pPr marL="342900" lvl="0" indent="-342900">
              <a:buFont typeface="Arial" panose="020B0604020202020204" pitchFamily="34" charset="0"/>
              <a:buChar char="•"/>
            </a:pPr>
            <a:r>
              <a:rPr lang="en-AU" dirty="0"/>
              <a:t>Build a second</a:t>
            </a:r>
          </a:p>
        </p:txBody>
      </p:sp>
      <p:sp>
        <p:nvSpPr>
          <p:cNvPr id="5" name="Slide Number Placeholder 4">
            <a:extLst>
              <a:ext uri="{FF2B5EF4-FFF2-40B4-BE49-F238E27FC236}">
                <a16:creationId xmlns:a16="http://schemas.microsoft.com/office/drawing/2014/main" id="{AF0C002A-65CE-418C-B078-1EC758786FC6}"/>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50</a:t>
            </a:fld>
            <a:endParaRPr lang="en-AU" noProof="0" dirty="0"/>
          </a:p>
        </p:txBody>
      </p:sp>
      <p:sp>
        <p:nvSpPr>
          <p:cNvPr id="8" name="TextBox 7">
            <a:extLst>
              <a:ext uri="{FF2B5EF4-FFF2-40B4-BE49-F238E27FC236}">
                <a16:creationId xmlns:a16="http://schemas.microsoft.com/office/drawing/2014/main" id="{31A285C2-5676-DB93-A2A2-523F62A1A39C}"/>
              </a:ext>
            </a:extLst>
          </p:cNvPr>
          <p:cNvSpPr txBox="1"/>
          <p:nvPr/>
        </p:nvSpPr>
        <p:spPr>
          <a:xfrm>
            <a:off x="7725960" y="2451334"/>
            <a:ext cx="3725303" cy="2031325"/>
          </a:xfrm>
          <a:prstGeom prst="rect">
            <a:avLst/>
          </a:prstGeom>
          <a:noFill/>
        </p:spPr>
        <p:txBody>
          <a:bodyPr wrap="square">
            <a:spAutoFit/>
          </a:bodyPr>
          <a:lstStyle/>
          <a:p>
            <a:pPr marL="285750" lvl="0" indent="-285750">
              <a:buFont typeface="Arial" panose="020B0604020202020204" pitchFamily="34" charset="0"/>
              <a:buChar char="•"/>
            </a:pPr>
            <a:r>
              <a:rPr lang="en-AU" dirty="0"/>
              <a:t>Find local manufacturers </a:t>
            </a:r>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r>
              <a:rPr lang="en-AU" dirty="0"/>
              <a:t>Expand their product catalogue </a:t>
            </a:r>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r>
              <a:rPr lang="en-AU" dirty="0"/>
              <a:t>To abandon product manufacturing and focus on the Software-as-a-Service model</a:t>
            </a:r>
          </a:p>
        </p:txBody>
      </p:sp>
    </p:spTree>
    <p:extLst>
      <p:ext uri="{BB962C8B-B14F-4D97-AF65-F5344CB8AC3E}">
        <p14:creationId xmlns:p14="http://schemas.microsoft.com/office/powerpoint/2010/main" val="3979893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87BB56-2D11-9D2F-4F92-F866022386F3}"/>
              </a:ext>
            </a:extLst>
          </p:cNvPr>
          <p:cNvSpPr>
            <a:spLocks noGrp="1"/>
          </p:cNvSpPr>
          <p:nvPr>
            <p:ph type="sldNum" sz="quarter" idx="12"/>
          </p:nvPr>
        </p:nvSpPr>
        <p:spPr/>
        <p:txBody>
          <a:bodyPr/>
          <a:lstStyle/>
          <a:p>
            <a:fld id="{B5CEABB6-07DC-46E8-9B57-56EC44A396E5}" type="slidenum">
              <a:rPr lang="en-US" smtClean="0"/>
              <a:pPr/>
              <a:t>51</a:t>
            </a:fld>
            <a:endParaRPr lang="en-US" dirty="0"/>
          </a:p>
        </p:txBody>
      </p:sp>
      <p:pic>
        <p:nvPicPr>
          <p:cNvPr id="103" name="Picture 102">
            <a:extLst>
              <a:ext uri="{FF2B5EF4-FFF2-40B4-BE49-F238E27FC236}">
                <a16:creationId xmlns:a16="http://schemas.microsoft.com/office/drawing/2014/main" id="{49BFC1EC-713A-FB24-5C42-84FB1F2A177E}"/>
              </a:ext>
            </a:extLst>
          </p:cNvPr>
          <p:cNvPicPr>
            <a:picLocks noChangeAspect="1"/>
          </p:cNvPicPr>
          <p:nvPr/>
        </p:nvPicPr>
        <p:blipFill>
          <a:blip r:embed="rId3"/>
          <a:srcRect t="8110"/>
          <a:stretch>
            <a:fillRect/>
          </a:stretch>
        </p:blipFill>
        <p:spPr>
          <a:xfrm>
            <a:off x="914400" y="1559063"/>
            <a:ext cx="7943896" cy="4515335"/>
          </a:xfrm>
          <a:prstGeom prst="rect">
            <a:avLst/>
          </a:prstGeom>
        </p:spPr>
      </p:pic>
      <p:sp>
        <p:nvSpPr>
          <p:cNvPr id="104" name="Title 1">
            <a:extLst>
              <a:ext uri="{FF2B5EF4-FFF2-40B4-BE49-F238E27FC236}">
                <a16:creationId xmlns:a16="http://schemas.microsoft.com/office/drawing/2014/main" id="{BCFD56A9-CD13-88C6-E5F7-8C7F27E43721}"/>
              </a:ext>
            </a:extLst>
          </p:cNvPr>
          <p:cNvSpPr>
            <a:spLocks noGrp="1"/>
          </p:cNvSpPr>
          <p:nvPr>
            <p:ph type="title"/>
          </p:nvPr>
        </p:nvSpPr>
        <p:spPr>
          <a:xfrm>
            <a:off x="899160" y="137160"/>
            <a:ext cx="6172200" cy="1249680"/>
          </a:xfrm>
        </p:spPr>
        <p:txBody>
          <a:bodyPr/>
          <a:lstStyle/>
          <a:p>
            <a:r>
              <a:rPr lang="en-AU" dirty="0"/>
              <a:t>Mind mapping</a:t>
            </a:r>
          </a:p>
        </p:txBody>
      </p:sp>
    </p:spTree>
    <p:extLst>
      <p:ext uri="{BB962C8B-B14F-4D97-AF65-F5344CB8AC3E}">
        <p14:creationId xmlns:p14="http://schemas.microsoft.com/office/powerpoint/2010/main" val="1368273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1927D-E9A6-0E93-E283-7BB17F58E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4DEB4-6BAE-9054-82F4-BA08DD92CCBC}"/>
              </a:ext>
            </a:extLst>
          </p:cNvPr>
          <p:cNvSpPr>
            <a:spLocks noGrp="1"/>
          </p:cNvSpPr>
          <p:nvPr>
            <p:ph type="title"/>
          </p:nvPr>
        </p:nvSpPr>
        <p:spPr>
          <a:xfrm>
            <a:off x="899160" y="137160"/>
            <a:ext cx="6172200" cy="1249680"/>
          </a:xfrm>
        </p:spPr>
        <p:txBody>
          <a:bodyPr/>
          <a:lstStyle/>
          <a:p>
            <a:r>
              <a:rPr lang="en-AU" dirty="0"/>
              <a:t>Alternative solutions</a:t>
            </a:r>
          </a:p>
        </p:txBody>
      </p:sp>
      <p:sp>
        <p:nvSpPr>
          <p:cNvPr id="4" name="Text Placeholder 3">
            <a:extLst>
              <a:ext uri="{FF2B5EF4-FFF2-40B4-BE49-F238E27FC236}">
                <a16:creationId xmlns:a16="http://schemas.microsoft.com/office/drawing/2014/main" id="{00BC4C04-1C75-8327-3BD5-4B0CE8E92525}"/>
              </a:ext>
            </a:extLst>
          </p:cNvPr>
          <p:cNvSpPr>
            <a:spLocks noGrp="1"/>
          </p:cNvSpPr>
          <p:nvPr>
            <p:ph type="body" sz="quarter" idx="11"/>
          </p:nvPr>
        </p:nvSpPr>
        <p:spPr>
          <a:xfrm>
            <a:off x="911352" y="2087881"/>
            <a:ext cx="3311333" cy="3271197"/>
          </a:xfrm>
        </p:spPr>
        <p:txBody>
          <a:bodyPr>
            <a:normAutofit/>
          </a:bodyPr>
          <a:lstStyle/>
          <a:p>
            <a:pPr marL="342900" lvl="0" indent="-342900">
              <a:buFont typeface="Arial" panose="020B0604020202020204" pitchFamily="34" charset="0"/>
              <a:buChar char="•"/>
            </a:pPr>
            <a:r>
              <a:rPr lang="en-AU" dirty="0"/>
              <a:t>Cloud-First SaaS and B2C Model</a:t>
            </a:r>
          </a:p>
          <a:p>
            <a:pPr marL="342900" lvl="0" indent="-342900">
              <a:buFont typeface="Arial" panose="020B0604020202020204" pitchFamily="34" charset="0"/>
              <a:buChar char="•"/>
            </a:pPr>
            <a:endParaRPr lang="en-AU" dirty="0"/>
          </a:p>
          <a:p>
            <a:pPr marL="342900" lvl="0" indent="-342900">
              <a:buFont typeface="Arial" panose="020B0604020202020204" pitchFamily="34" charset="0"/>
              <a:buChar char="•"/>
            </a:pPr>
            <a:r>
              <a:rPr lang="en-AU" dirty="0"/>
              <a:t>Strategic Hardware Partnerships and Outsourced Distribution</a:t>
            </a:r>
          </a:p>
        </p:txBody>
      </p:sp>
      <p:sp>
        <p:nvSpPr>
          <p:cNvPr id="5" name="Slide Number Placeholder 4">
            <a:extLst>
              <a:ext uri="{FF2B5EF4-FFF2-40B4-BE49-F238E27FC236}">
                <a16:creationId xmlns:a16="http://schemas.microsoft.com/office/drawing/2014/main" id="{C52AC4E8-B1D4-D5E9-3224-666C7DA1F5D6}"/>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52</a:t>
            </a:fld>
            <a:endParaRPr lang="en-AU" noProof="0" dirty="0"/>
          </a:p>
        </p:txBody>
      </p:sp>
      <p:sp>
        <p:nvSpPr>
          <p:cNvPr id="6" name="TextBox 5">
            <a:extLst>
              <a:ext uri="{FF2B5EF4-FFF2-40B4-BE49-F238E27FC236}">
                <a16:creationId xmlns:a16="http://schemas.microsoft.com/office/drawing/2014/main" id="{9754A39B-B531-5C63-5E53-E34E88FD4A63}"/>
              </a:ext>
            </a:extLst>
          </p:cNvPr>
          <p:cNvSpPr txBox="1"/>
          <p:nvPr/>
        </p:nvSpPr>
        <p:spPr>
          <a:xfrm>
            <a:off x="7889747" y="3124200"/>
            <a:ext cx="3390901" cy="2862322"/>
          </a:xfrm>
          <a:prstGeom prst="rect">
            <a:avLst/>
          </a:prstGeom>
          <a:noFill/>
        </p:spPr>
        <p:txBody>
          <a:bodyPr wrap="square">
            <a:spAutoFit/>
          </a:bodyPr>
          <a:lstStyle/>
          <a:p>
            <a:pPr marL="285750" lvl="0" indent="-285750">
              <a:buFont typeface="Arial" panose="020B0604020202020204" pitchFamily="34" charset="0"/>
              <a:buChar char="•"/>
            </a:pPr>
            <a:r>
              <a:rPr lang="en-AU" dirty="0"/>
              <a:t>Diversified Global Manufacturing Model</a:t>
            </a:r>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endParaRPr lang="en-AU" dirty="0"/>
          </a:p>
          <a:p>
            <a:pPr marL="285750" lvl="0" indent="-285750">
              <a:buFont typeface="Arial" panose="020B0604020202020204" pitchFamily="34" charset="0"/>
              <a:buChar char="•"/>
            </a:pPr>
            <a:r>
              <a:rPr lang="en-AU" dirty="0"/>
              <a:t>Product Portfolio Diversification. </a:t>
            </a:r>
          </a:p>
        </p:txBody>
      </p:sp>
    </p:spTree>
    <p:extLst>
      <p:ext uri="{BB962C8B-B14F-4D97-AF65-F5344CB8AC3E}">
        <p14:creationId xmlns:p14="http://schemas.microsoft.com/office/powerpoint/2010/main" val="1027210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7100D-87E7-9312-E6DD-138DBC1A8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303B8-1318-6D70-EE4A-30899EF5BDF9}"/>
              </a:ext>
            </a:extLst>
          </p:cNvPr>
          <p:cNvSpPr>
            <a:spLocks noGrp="1"/>
          </p:cNvSpPr>
          <p:nvPr>
            <p:ph type="title"/>
          </p:nvPr>
        </p:nvSpPr>
        <p:spPr>
          <a:xfrm>
            <a:off x="899160" y="137160"/>
            <a:ext cx="6172200" cy="1249680"/>
          </a:xfrm>
        </p:spPr>
        <p:txBody>
          <a:bodyPr/>
          <a:lstStyle/>
          <a:p>
            <a:r>
              <a:rPr lang="en-AU" dirty="0"/>
              <a:t>success criteria table</a:t>
            </a:r>
          </a:p>
        </p:txBody>
      </p:sp>
      <p:sp>
        <p:nvSpPr>
          <p:cNvPr id="5" name="Slide Number Placeholder 4">
            <a:extLst>
              <a:ext uri="{FF2B5EF4-FFF2-40B4-BE49-F238E27FC236}">
                <a16:creationId xmlns:a16="http://schemas.microsoft.com/office/drawing/2014/main" id="{0405F22A-1A0B-1F14-53C8-0B916D3A7BEC}"/>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53</a:t>
            </a:fld>
            <a:endParaRPr lang="en-AU" noProof="0" dirty="0"/>
          </a:p>
        </p:txBody>
      </p:sp>
      <p:graphicFrame>
        <p:nvGraphicFramePr>
          <p:cNvPr id="14" name="Table 13">
            <a:extLst>
              <a:ext uri="{FF2B5EF4-FFF2-40B4-BE49-F238E27FC236}">
                <a16:creationId xmlns:a16="http://schemas.microsoft.com/office/drawing/2014/main" id="{506B19AD-7F38-A74B-1DF3-641A65222275}"/>
              </a:ext>
            </a:extLst>
          </p:cNvPr>
          <p:cNvGraphicFramePr>
            <a:graphicFrameLocks noGrp="1"/>
          </p:cNvGraphicFramePr>
          <p:nvPr>
            <p:extLst>
              <p:ext uri="{D42A27DB-BD31-4B8C-83A1-F6EECF244321}">
                <p14:modId xmlns:p14="http://schemas.microsoft.com/office/powerpoint/2010/main" val="313850657"/>
              </p:ext>
            </p:extLst>
          </p:nvPr>
        </p:nvGraphicFramePr>
        <p:xfrm>
          <a:off x="999564" y="1901356"/>
          <a:ext cx="10515601" cy="2445688"/>
        </p:xfrm>
        <a:graphic>
          <a:graphicData uri="http://schemas.openxmlformats.org/drawingml/2006/table">
            <a:tbl>
              <a:tblPr>
                <a:tableStyleId>{BC89EF96-8CEA-46FF-86C4-4CE0E7609802}</a:tableStyleId>
              </a:tblPr>
              <a:tblGrid>
                <a:gridCol w="903285">
                  <a:extLst>
                    <a:ext uri="{9D8B030D-6E8A-4147-A177-3AD203B41FA5}">
                      <a16:colId xmlns:a16="http://schemas.microsoft.com/office/drawing/2014/main" val="1996459063"/>
                    </a:ext>
                  </a:extLst>
                </a:gridCol>
                <a:gridCol w="2403079">
                  <a:extLst>
                    <a:ext uri="{9D8B030D-6E8A-4147-A177-3AD203B41FA5}">
                      <a16:colId xmlns:a16="http://schemas.microsoft.com/office/drawing/2014/main" val="1408801599"/>
                    </a:ext>
                  </a:extLst>
                </a:gridCol>
                <a:gridCol w="2403079">
                  <a:extLst>
                    <a:ext uri="{9D8B030D-6E8A-4147-A177-3AD203B41FA5}">
                      <a16:colId xmlns:a16="http://schemas.microsoft.com/office/drawing/2014/main" val="1619510688"/>
                    </a:ext>
                  </a:extLst>
                </a:gridCol>
                <a:gridCol w="2403079">
                  <a:extLst>
                    <a:ext uri="{9D8B030D-6E8A-4147-A177-3AD203B41FA5}">
                      <a16:colId xmlns:a16="http://schemas.microsoft.com/office/drawing/2014/main" val="4167502998"/>
                    </a:ext>
                  </a:extLst>
                </a:gridCol>
                <a:gridCol w="2403079">
                  <a:extLst>
                    <a:ext uri="{9D8B030D-6E8A-4147-A177-3AD203B41FA5}">
                      <a16:colId xmlns:a16="http://schemas.microsoft.com/office/drawing/2014/main" val="2480515716"/>
                    </a:ext>
                  </a:extLst>
                </a:gridCol>
              </a:tblGrid>
              <a:tr h="349384">
                <a:tc>
                  <a:txBody>
                    <a:bodyPr/>
                    <a:lstStyle/>
                    <a:p>
                      <a:pPr algn="ctr" fontAlgn="ctr">
                        <a:buNone/>
                      </a:pPr>
                      <a:r>
                        <a:rPr lang="en-AU" sz="800" u="none" strike="noStrike">
                          <a:effectLst/>
                        </a:rPr>
                        <a:t>Criteria</a:t>
                      </a:r>
                      <a:endParaRPr lang="en-AU" sz="800" b="1" i="0" u="none" strike="noStrike">
                        <a:solidFill>
                          <a:srgbClr val="000000"/>
                        </a:solidFill>
                        <a:effectLst/>
                        <a:latin typeface="Arial" panose="020B0604020202020204" pitchFamily="34" charset="0"/>
                      </a:endParaRPr>
                    </a:p>
                  </a:txBody>
                  <a:tcPr marL="6391" marR="6391" marT="6391" marB="0" anchor="ctr"/>
                </a:tc>
                <a:tc>
                  <a:txBody>
                    <a:bodyPr/>
                    <a:lstStyle/>
                    <a:p>
                      <a:pPr algn="l" fontAlgn="ctr">
                        <a:buNone/>
                      </a:pPr>
                      <a:r>
                        <a:rPr lang="en-AU" sz="800" u="none" strike="noStrike" dirty="0">
                          <a:effectLst/>
                        </a:rPr>
                        <a:t>1 Cloud-First SaaS &amp; B2C</a:t>
                      </a:r>
                      <a:endParaRPr lang="en-AU" sz="800" b="1" i="0" u="none" strike="noStrike" dirty="0">
                        <a:solidFill>
                          <a:srgbClr val="000000"/>
                        </a:solidFill>
                        <a:effectLst/>
                        <a:latin typeface="Arial" panose="020B0604020202020204" pitchFamily="34" charset="0"/>
                      </a:endParaRPr>
                    </a:p>
                  </a:txBody>
                  <a:tcPr marL="6391" marR="6391" marT="6391" marB="0" anchor="ctr"/>
                </a:tc>
                <a:tc>
                  <a:txBody>
                    <a:bodyPr/>
                    <a:lstStyle/>
                    <a:p>
                      <a:pPr algn="l" fontAlgn="ctr">
                        <a:buNone/>
                      </a:pPr>
                      <a:r>
                        <a:rPr lang="en-AU" sz="800" u="none" strike="noStrike">
                          <a:effectLst/>
                        </a:rPr>
                        <a:t>2 Hardware Partnerships</a:t>
                      </a:r>
                      <a:endParaRPr lang="en-AU" sz="800" b="1" i="0" u="none" strike="noStrike">
                        <a:solidFill>
                          <a:srgbClr val="000000"/>
                        </a:solidFill>
                        <a:effectLst/>
                        <a:latin typeface="Arial" panose="020B0604020202020204" pitchFamily="34" charset="0"/>
                      </a:endParaRPr>
                    </a:p>
                  </a:txBody>
                  <a:tcPr marL="6391" marR="6391" marT="6391" marB="0" anchor="ctr"/>
                </a:tc>
                <a:tc>
                  <a:txBody>
                    <a:bodyPr/>
                    <a:lstStyle/>
                    <a:p>
                      <a:pPr algn="l" fontAlgn="ctr">
                        <a:buNone/>
                      </a:pPr>
                      <a:r>
                        <a:rPr lang="en-AU" sz="800" u="none" strike="noStrike">
                          <a:effectLst/>
                        </a:rPr>
                        <a:t>3 Diversified Manufacturing</a:t>
                      </a:r>
                      <a:endParaRPr lang="en-AU" sz="800" b="1" i="0" u="none" strike="noStrike">
                        <a:solidFill>
                          <a:srgbClr val="000000"/>
                        </a:solidFill>
                        <a:effectLst/>
                        <a:latin typeface="Arial" panose="020B0604020202020204" pitchFamily="34" charset="0"/>
                      </a:endParaRPr>
                    </a:p>
                  </a:txBody>
                  <a:tcPr marL="6391" marR="6391" marT="6391" marB="0" anchor="ctr"/>
                </a:tc>
                <a:tc>
                  <a:txBody>
                    <a:bodyPr/>
                    <a:lstStyle/>
                    <a:p>
                      <a:pPr algn="l" fontAlgn="ctr">
                        <a:buNone/>
                      </a:pPr>
                      <a:r>
                        <a:rPr lang="en-AU" sz="800" u="none" strike="noStrike">
                          <a:effectLst/>
                        </a:rPr>
                        <a:t>4 Portfolio Diversification</a:t>
                      </a:r>
                      <a:endParaRPr lang="en-AU" sz="800" b="1" i="0" u="none" strike="noStrike">
                        <a:solidFill>
                          <a:srgbClr val="000000"/>
                        </a:solidFill>
                        <a:effectLst/>
                        <a:latin typeface="Arial" panose="020B0604020202020204" pitchFamily="34" charset="0"/>
                      </a:endParaRPr>
                    </a:p>
                  </a:txBody>
                  <a:tcPr marL="6391" marR="6391" marT="6391" marB="0" anchor="ctr"/>
                </a:tc>
                <a:extLst>
                  <a:ext uri="{0D108BD9-81ED-4DB2-BD59-A6C34878D82A}">
                    <a16:rowId xmlns:a16="http://schemas.microsoft.com/office/drawing/2014/main" val="10931575"/>
                  </a:ext>
                </a:extLst>
              </a:tr>
              <a:tr h="349384">
                <a:tc>
                  <a:txBody>
                    <a:bodyPr/>
                    <a:lstStyle/>
                    <a:p>
                      <a:pPr algn="l" fontAlgn="b">
                        <a:buNone/>
                      </a:pPr>
                      <a:r>
                        <a:rPr lang="en-AU" sz="800" u="none" strike="noStrike">
                          <a:effectLst/>
                        </a:rPr>
                        <a:t>Clarity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Clear scope; focus on software/B2C, reducing hardware reliance.</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Defined roles between brand and partners; lower complexity.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Focus on reducing single-source dependency via multiple sources.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Strategy to broaden offerings for individuals and institutions.</a:t>
                      </a:r>
                      <a:endParaRPr lang="en-AU" sz="800" b="0" i="0" u="none" strike="noStrike">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827683291"/>
                  </a:ext>
                </a:extLst>
              </a:tr>
              <a:tr h="349384">
                <a:tc>
                  <a:txBody>
                    <a:bodyPr/>
                    <a:lstStyle/>
                    <a:p>
                      <a:pPr algn="l" fontAlgn="b">
                        <a:buNone/>
                      </a:pPr>
                      <a:r>
                        <a:rPr lang="en-AU" sz="800" u="none" strike="noStrike">
                          <a:effectLst/>
                        </a:rPr>
                        <a:t>Stability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High; reduces exposure to manufacturing/supply chain risks.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Shifts manufacturing and distribution risks to partners.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Spreads risk across multiple regions and suppliers.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Revenue stability through diverse product categories.</a:t>
                      </a:r>
                      <a:endParaRPr lang="en-AU" sz="800" b="0" i="0" u="none" strike="noStrike">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2179984029"/>
                  </a:ext>
                </a:extLst>
              </a:tr>
              <a:tr h="349384">
                <a:tc>
                  <a:txBody>
                    <a:bodyPr/>
                    <a:lstStyle/>
                    <a:p>
                      <a:pPr algn="l" fontAlgn="b">
                        <a:buNone/>
                      </a:pPr>
                      <a:r>
                        <a:rPr lang="en-AU" sz="800" u="none" strike="noStrike">
                          <a:effectLst/>
                        </a:rPr>
                        <a:t>Scalability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dirty="0">
                          <a:effectLst/>
                        </a:rPr>
                        <a:t>Extremely High; add users without increasing factory capacity.</a:t>
                      </a:r>
                      <a:endParaRPr lang="en-AU" sz="800" b="0" i="0" u="none" strike="noStrike" dirty="0">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Scalable via partner networks without internal expansion.</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Moderate; constrained by CAPEX and operational complexity.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Scalable by targeting different segments and markets.</a:t>
                      </a:r>
                      <a:endParaRPr lang="en-AU" sz="800" b="0" i="0" u="none" strike="noStrike">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360501714"/>
                  </a:ext>
                </a:extLst>
              </a:tr>
              <a:tr h="349384">
                <a:tc>
                  <a:txBody>
                    <a:bodyPr/>
                    <a:lstStyle/>
                    <a:p>
                      <a:pPr algn="l" fontAlgn="b">
                        <a:buNone/>
                      </a:pPr>
                      <a:r>
                        <a:rPr lang="en-AU" sz="800" u="none" strike="noStrike">
                          <a:effectLst/>
                        </a:rPr>
                        <a:t>Usability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High; access on any device, anywhere, anytime.</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High; ready-to-use devices with pre-installed software.</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Indirect; improves product availability and delivery times.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Depends on design; offers customers more choices.</a:t>
                      </a:r>
                      <a:endParaRPr lang="en-AU" sz="800" b="0" i="0" u="none" strike="noStrike">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2634454729"/>
                  </a:ext>
                </a:extLst>
              </a:tr>
              <a:tr h="349384">
                <a:tc>
                  <a:txBody>
                    <a:bodyPr/>
                    <a:lstStyle/>
                    <a:p>
                      <a:pPr algn="l" fontAlgn="b">
                        <a:buNone/>
                      </a:pPr>
                      <a:r>
                        <a:rPr lang="en-AU" sz="800" u="none" strike="noStrike">
                          <a:effectLst/>
                        </a:rPr>
                        <a:t>Integration</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Connects with ERP, learning platforms, and CRM.</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Requires integration with partner systems and licensing.</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High ERP demand to manage multiple global suppliers.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Requires adding new product lines to sales/ERP systems.</a:t>
                      </a:r>
                      <a:endParaRPr lang="en-AU" sz="800" b="0" i="0" u="none" strike="noStrike">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3143343173"/>
                  </a:ext>
                </a:extLst>
              </a:tr>
              <a:tr h="349384">
                <a:tc>
                  <a:txBody>
                    <a:bodyPr/>
                    <a:lstStyle/>
                    <a:p>
                      <a:pPr algn="l" fontAlgn="b">
                        <a:buNone/>
                      </a:pPr>
                      <a:r>
                        <a:rPr lang="en-AU" sz="800" u="none" strike="noStrike">
                          <a:effectLst/>
                        </a:rPr>
                        <a:t>Profitability</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dirty="0">
                          <a:effectLst/>
                        </a:rPr>
                        <a:t>Strongest potential; low OPEX and recurring subscription revenue.</a:t>
                      </a:r>
                      <a:endParaRPr lang="en-AU" sz="800" b="0" i="0" u="none" strike="noStrike" dirty="0">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Lower per-unit margins, but reduced logistics/manufacturing costs.</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a:effectLst/>
                        </a:rPr>
                        <a:t>Long-term potential, though initial investment is high.</a:t>
                      </a:r>
                      <a:endParaRPr lang="en-AU" sz="800" b="0" i="0" u="none" strike="noStrike">
                        <a:solidFill>
                          <a:srgbClr val="000000"/>
                        </a:solidFill>
                        <a:effectLst/>
                        <a:latin typeface="Arial" panose="020B0604020202020204" pitchFamily="34" charset="0"/>
                      </a:endParaRPr>
                    </a:p>
                  </a:txBody>
                  <a:tcPr marL="6391" marR="6391" marT="6391" marB="0" anchor="b"/>
                </a:tc>
                <a:tc>
                  <a:txBody>
                    <a:bodyPr/>
                    <a:lstStyle/>
                    <a:p>
                      <a:pPr algn="l" fontAlgn="b">
                        <a:buNone/>
                      </a:pPr>
                      <a:r>
                        <a:rPr lang="en-AU" sz="800" u="none" strike="noStrike" dirty="0">
                          <a:effectLst/>
                        </a:rPr>
                        <a:t>Improved via diverse streams, though margins vary.</a:t>
                      </a:r>
                      <a:endParaRPr lang="en-AU" sz="800" b="0" i="0" u="none" strike="noStrike" dirty="0">
                        <a:solidFill>
                          <a:srgbClr val="000000"/>
                        </a:solidFill>
                        <a:effectLst/>
                        <a:latin typeface="Arial" panose="020B0604020202020204" pitchFamily="34" charset="0"/>
                      </a:endParaRPr>
                    </a:p>
                  </a:txBody>
                  <a:tcPr marL="6391" marR="6391" marT="6391" marB="0" anchor="b"/>
                </a:tc>
                <a:extLst>
                  <a:ext uri="{0D108BD9-81ED-4DB2-BD59-A6C34878D82A}">
                    <a16:rowId xmlns:a16="http://schemas.microsoft.com/office/drawing/2014/main" val="613123323"/>
                  </a:ext>
                </a:extLst>
              </a:tr>
            </a:tbl>
          </a:graphicData>
        </a:graphic>
      </p:graphicFrame>
    </p:spTree>
    <p:extLst>
      <p:ext uri="{BB962C8B-B14F-4D97-AF65-F5344CB8AC3E}">
        <p14:creationId xmlns:p14="http://schemas.microsoft.com/office/powerpoint/2010/main" val="3952520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2FBEB-C708-4A2E-5EA0-1DA66E8F9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1CB87-5B54-8819-0B53-ECB94DA429A0}"/>
              </a:ext>
            </a:extLst>
          </p:cNvPr>
          <p:cNvSpPr>
            <a:spLocks noGrp="1"/>
          </p:cNvSpPr>
          <p:nvPr>
            <p:ph type="title"/>
          </p:nvPr>
        </p:nvSpPr>
        <p:spPr>
          <a:xfrm>
            <a:off x="899160" y="137160"/>
            <a:ext cx="6172200" cy="1249680"/>
          </a:xfrm>
        </p:spPr>
        <p:txBody>
          <a:bodyPr/>
          <a:lstStyle/>
          <a:p>
            <a:r>
              <a:rPr lang="en-AU" dirty="0"/>
              <a:t>constraints  criteria table</a:t>
            </a:r>
          </a:p>
        </p:txBody>
      </p:sp>
      <p:sp>
        <p:nvSpPr>
          <p:cNvPr id="5" name="Slide Number Placeholder 4">
            <a:extLst>
              <a:ext uri="{FF2B5EF4-FFF2-40B4-BE49-F238E27FC236}">
                <a16:creationId xmlns:a16="http://schemas.microsoft.com/office/drawing/2014/main" id="{67132A2D-4A08-1472-9F65-5160FAFA8E67}"/>
              </a:ext>
            </a:extLst>
          </p:cNvPr>
          <p:cNvSpPr>
            <a:spLocks noGrp="1"/>
          </p:cNvSpPr>
          <p:nvPr>
            <p:ph type="sldNum" sz="quarter" idx="12"/>
          </p:nvPr>
        </p:nvSpPr>
        <p:spPr>
          <a:xfrm>
            <a:off x="911352" y="6246622"/>
            <a:ext cx="1188720" cy="365125"/>
          </a:xfrm>
        </p:spPr>
        <p:txBody>
          <a:bodyPr/>
          <a:lstStyle/>
          <a:p>
            <a:fld id="{B5CEABB6-07DC-46E8-9B57-56EC44A396E5}" type="slidenum">
              <a:rPr lang="en-AU" noProof="0" smtClean="0"/>
              <a:pPr/>
              <a:t>54</a:t>
            </a:fld>
            <a:endParaRPr lang="en-AU" noProof="0" dirty="0"/>
          </a:p>
        </p:txBody>
      </p:sp>
      <p:graphicFrame>
        <p:nvGraphicFramePr>
          <p:cNvPr id="8" name="Table 7">
            <a:extLst>
              <a:ext uri="{FF2B5EF4-FFF2-40B4-BE49-F238E27FC236}">
                <a16:creationId xmlns:a16="http://schemas.microsoft.com/office/drawing/2014/main" id="{1F32EECA-7228-AA8D-02C6-0141A3D3F92E}"/>
              </a:ext>
            </a:extLst>
          </p:cNvPr>
          <p:cNvGraphicFramePr>
            <a:graphicFrameLocks noGrp="1"/>
          </p:cNvGraphicFramePr>
          <p:nvPr>
            <p:extLst>
              <p:ext uri="{D42A27DB-BD31-4B8C-83A1-F6EECF244321}">
                <p14:modId xmlns:p14="http://schemas.microsoft.com/office/powerpoint/2010/main" val="543749286"/>
              </p:ext>
            </p:extLst>
          </p:nvPr>
        </p:nvGraphicFramePr>
        <p:xfrm>
          <a:off x="914400" y="1891601"/>
          <a:ext cx="10515601" cy="2465197"/>
        </p:xfrm>
        <a:graphic>
          <a:graphicData uri="http://schemas.openxmlformats.org/drawingml/2006/table">
            <a:tbl>
              <a:tblPr>
                <a:tableStyleId>{B301B821-A1FF-4177-AEE7-76D212191A09}</a:tableStyleId>
              </a:tblPr>
              <a:tblGrid>
                <a:gridCol w="1293991">
                  <a:extLst>
                    <a:ext uri="{9D8B030D-6E8A-4147-A177-3AD203B41FA5}">
                      <a16:colId xmlns:a16="http://schemas.microsoft.com/office/drawing/2014/main" val="385787089"/>
                    </a:ext>
                  </a:extLst>
                </a:gridCol>
                <a:gridCol w="2364614">
                  <a:extLst>
                    <a:ext uri="{9D8B030D-6E8A-4147-A177-3AD203B41FA5}">
                      <a16:colId xmlns:a16="http://schemas.microsoft.com/office/drawing/2014/main" val="506250073"/>
                    </a:ext>
                  </a:extLst>
                </a:gridCol>
                <a:gridCol w="2079628">
                  <a:extLst>
                    <a:ext uri="{9D8B030D-6E8A-4147-A177-3AD203B41FA5}">
                      <a16:colId xmlns:a16="http://schemas.microsoft.com/office/drawing/2014/main" val="275239445"/>
                    </a:ext>
                  </a:extLst>
                </a:gridCol>
                <a:gridCol w="2420456">
                  <a:extLst>
                    <a:ext uri="{9D8B030D-6E8A-4147-A177-3AD203B41FA5}">
                      <a16:colId xmlns:a16="http://schemas.microsoft.com/office/drawing/2014/main" val="3701076675"/>
                    </a:ext>
                  </a:extLst>
                </a:gridCol>
                <a:gridCol w="2356912">
                  <a:extLst>
                    <a:ext uri="{9D8B030D-6E8A-4147-A177-3AD203B41FA5}">
                      <a16:colId xmlns:a16="http://schemas.microsoft.com/office/drawing/2014/main" val="62292255"/>
                    </a:ext>
                  </a:extLst>
                </a:gridCol>
              </a:tblGrid>
              <a:tr h="238816">
                <a:tc>
                  <a:txBody>
                    <a:bodyPr/>
                    <a:lstStyle/>
                    <a:p>
                      <a:pPr algn="l" fontAlgn="ctr">
                        <a:buNone/>
                      </a:pPr>
                      <a:r>
                        <a:rPr lang="en-AU" sz="700" u="none" strike="noStrike">
                          <a:effectLst/>
                        </a:rPr>
                        <a:t>Constraints</a:t>
                      </a:r>
                      <a:endParaRPr lang="en-AU" sz="700" b="1" i="0" u="none" strike="noStrike">
                        <a:solidFill>
                          <a:srgbClr val="000000"/>
                        </a:solidFill>
                        <a:effectLst/>
                        <a:latin typeface="Arial" panose="020B0604020202020204" pitchFamily="34" charset="0"/>
                      </a:endParaRPr>
                    </a:p>
                  </a:txBody>
                  <a:tcPr marL="5778" marR="5778" marT="5778" marB="0" anchor="ctr"/>
                </a:tc>
                <a:tc>
                  <a:txBody>
                    <a:bodyPr/>
                    <a:lstStyle/>
                    <a:p>
                      <a:pPr algn="l" fontAlgn="ctr">
                        <a:buNone/>
                      </a:pPr>
                      <a:r>
                        <a:rPr lang="en-AU" sz="700" u="none" strike="noStrike">
                          <a:effectLst/>
                        </a:rPr>
                        <a:t>1 Cloud-First SaaS &amp; B2C</a:t>
                      </a:r>
                      <a:endParaRPr lang="en-AU" sz="700" b="1" i="0" u="none" strike="noStrike">
                        <a:solidFill>
                          <a:srgbClr val="000000"/>
                        </a:solidFill>
                        <a:effectLst/>
                        <a:latin typeface="Arial" panose="020B0604020202020204" pitchFamily="34" charset="0"/>
                      </a:endParaRPr>
                    </a:p>
                  </a:txBody>
                  <a:tcPr marL="5778" marR="5778" marT="5778" marB="0" anchor="ctr"/>
                </a:tc>
                <a:tc>
                  <a:txBody>
                    <a:bodyPr/>
                    <a:lstStyle/>
                    <a:p>
                      <a:pPr algn="l" fontAlgn="ctr">
                        <a:buNone/>
                      </a:pPr>
                      <a:r>
                        <a:rPr lang="en-AU" sz="700" u="none" strike="noStrike">
                          <a:effectLst/>
                        </a:rPr>
                        <a:t>2 Hardware Partnerships</a:t>
                      </a:r>
                      <a:endParaRPr lang="en-AU" sz="700" b="1" i="0" u="none" strike="noStrike">
                        <a:solidFill>
                          <a:srgbClr val="000000"/>
                        </a:solidFill>
                        <a:effectLst/>
                        <a:latin typeface="Arial" panose="020B0604020202020204" pitchFamily="34" charset="0"/>
                      </a:endParaRPr>
                    </a:p>
                  </a:txBody>
                  <a:tcPr marL="5778" marR="5778" marT="5778" marB="0" anchor="ctr"/>
                </a:tc>
                <a:tc>
                  <a:txBody>
                    <a:bodyPr/>
                    <a:lstStyle/>
                    <a:p>
                      <a:pPr algn="l" fontAlgn="ctr">
                        <a:buNone/>
                      </a:pPr>
                      <a:r>
                        <a:rPr lang="en-AU" sz="700" u="none" strike="noStrike">
                          <a:effectLst/>
                        </a:rPr>
                        <a:t>3 Diversified Manufacturing</a:t>
                      </a:r>
                      <a:endParaRPr lang="en-AU" sz="700" b="1" i="0" u="none" strike="noStrike">
                        <a:solidFill>
                          <a:srgbClr val="000000"/>
                        </a:solidFill>
                        <a:effectLst/>
                        <a:latin typeface="Arial" panose="020B0604020202020204" pitchFamily="34" charset="0"/>
                      </a:endParaRPr>
                    </a:p>
                  </a:txBody>
                  <a:tcPr marL="5778" marR="5778" marT="5778" marB="0" anchor="ctr"/>
                </a:tc>
                <a:tc>
                  <a:txBody>
                    <a:bodyPr/>
                    <a:lstStyle/>
                    <a:p>
                      <a:pPr algn="l" fontAlgn="ctr">
                        <a:buNone/>
                      </a:pPr>
                      <a:r>
                        <a:rPr lang="en-AU" sz="700" u="none" strike="noStrike">
                          <a:effectLst/>
                        </a:rPr>
                        <a:t>4 Portfolio Diversification</a:t>
                      </a:r>
                      <a:endParaRPr lang="en-AU" sz="700" b="1" i="0" u="none" strike="noStrike">
                        <a:solidFill>
                          <a:srgbClr val="000000"/>
                        </a:solidFill>
                        <a:effectLst/>
                        <a:latin typeface="Arial" panose="020B0604020202020204" pitchFamily="34" charset="0"/>
                      </a:endParaRPr>
                    </a:p>
                  </a:txBody>
                  <a:tcPr marL="5778" marR="5778" marT="5778" marB="0" anchor="ctr"/>
                </a:tc>
                <a:extLst>
                  <a:ext uri="{0D108BD9-81ED-4DB2-BD59-A6C34878D82A}">
                    <a16:rowId xmlns:a16="http://schemas.microsoft.com/office/drawing/2014/main" val="2666926564"/>
                  </a:ext>
                </a:extLst>
              </a:tr>
              <a:tr h="261927">
                <a:tc>
                  <a:txBody>
                    <a:bodyPr/>
                    <a:lstStyle/>
                    <a:p>
                      <a:pPr algn="l" fontAlgn="b">
                        <a:buNone/>
                      </a:pPr>
                      <a:r>
                        <a:rPr lang="en-AU" sz="700" u="none" strike="noStrike">
                          <a:effectLst/>
                        </a:rPr>
                        <a:t>Timeframes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Medium timeframe required to design, test, and deploy a cloud-based B2C platform.</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Short to medium timeframe depending on partner selection and contract negotiation.</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Long timeframe due to factory setup, supplier selection, and operational transition.</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Medium to long timeframe to research, design, source, and launch new products.</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1937027660"/>
                  </a:ext>
                </a:extLst>
              </a:tr>
              <a:tr h="261927">
                <a:tc>
                  <a:txBody>
                    <a:bodyPr/>
                    <a:lstStyle/>
                    <a:p>
                      <a:pPr algn="l" fontAlgn="b">
                        <a:buNone/>
                      </a:pPr>
                      <a:r>
                        <a:rPr lang="en-AU" sz="700" u="none" strike="noStrike">
                          <a:effectLst/>
                        </a:rPr>
                        <a:t>Cost</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Moderate upfront cost for cloud infrastructure, software redevelopment, and cybersecurity.</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Lower capital investment than manufacturing, but reduced profit margins per unit sold.</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High initial investment for additional facilities and supplier onboarding.</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Moderate to high cost depending on product types and sourcing model.</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4060441237"/>
                  </a:ext>
                </a:extLst>
              </a:tr>
              <a:tr h="392891">
                <a:tc>
                  <a:txBody>
                    <a:bodyPr/>
                    <a:lstStyle/>
                    <a:p>
                      <a:pPr algn="l" fontAlgn="b">
                        <a:buNone/>
                      </a:pPr>
                      <a:r>
                        <a:rPr lang="en-AU" sz="700" u="none" strike="noStrike">
                          <a:effectLst/>
                        </a:rPr>
                        <a:t>Resources Required</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Skilled IT professionals, software developers, cloud architects, and cybersecurity specialists.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Legal, procurement, and partnership management resources; reduced internal manufacturing staff.</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Skilled manufacturing workers, supply chain managers, and operations staff.</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Product managers, technical specialists, supplier relationships, and support staff.</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3179275146"/>
                  </a:ext>
                </a:extLst>
              </a:tr>
              <a:tr h="261927">
                <a:tc>
                  <a:txBody>
                    <a:bodyPr/>
                    <a:lstStyle/>
                    <a:p>
                      <a:pPr algn="l" fontAlgn="b">
                        <a:buNone/>
                      </a:pPr>
                      <a:r>
                        <a:rPr lang="en-AU" sz="700" u="none" strike="noStrike">
                          <a:effectLst/>
                        </a:rPr>
                        <a:t>Manufacturing / Content Production</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No manufacturing required; strong capability in software and content development is essential.</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Manufacturing is outsourced; software and content production remains in-house.</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Requires strong manufacturing and supply chain capability across multiple locations.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Manufacturing capability may need to be expanded or outsourced for new product types.</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1710052520"/>
                  </a:ext>
                </a:extLst>
              </a:tr>
              <a:tr h="392891">
                <a:tc>
                  <a:txBody>
                    <a:bodyPr/>
                    <a:lstStyle/>
                    <a:p>
                      <a:pPr algn="l" fontAlgn="b">
                        <a:buNone/>
                      </a:pPr>
                      <a:r>
                        <a:rPr lang="en-AU" sz="700" u="none" strike="noStrike">
                          <a:effectLst/>
                        </a:rPr>
                        <a:t>Design Capability</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In-house software designers and developers can be used; external consultants may be required for cloud architecture.</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Limited internal design required for hardware; focus remains on software integration.</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In-house engineers may manage design, but external consultants may be required for factory setup.</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Internal design capability may be limited; external designers or engineers may be required.</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3241427785"/>
                  </a:ext>
                </a:extLst>
              </a:tr>
              <a:tr h="261927">
                <a:tc>
                  <a:txBody>
                    <a:bodyPr/>
                    <a:lstStyle/>
                    <a:p>
                      <a:pPr algn="l" fontAlgn="b">
                        <a:buNone/>
                      </a:pPr>
                      <a:r>
                        <a:rPr lang="en-AU" sz="700" u="none" strike="noStrike">
                          <a:effectLst/>
                        </a:rPr>
                        <a:t>Logistics &amp; Storage</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Minimal logistics and storage requirements as software is delivered digitally.</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Logistics largely managed by partners, reducing storage and transport requirements.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Increased logistics complexity due to multiple manufacturing and distribution points.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Increased logistics and storage requirements due to a wider range of physical products.</a:t>
                      </a:r>
                      <a:endParaRPr lang="en-AU" sz="700" b="0" i="0" u="none" strike="noStrike">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2638976704"/>
                  </a:ext>
                </a:extLst>
              </a:tr>
              <a:tr h="392891">
                <a:tc>
                  <a:txBody>
                    <a:bodyPr/>
                    <a:lstStyle/>
                    <a:p>
                      <a:pPr algn="l" fontAlgn="b">
                        <a:buNone/>
                      </a:pPr>
                      <a:r>
                        <a:rPr lang="en-AU" sz="700" u="none" strike="noStrike" dirty="0">
                          <a:effectLst/>
                        </a:rPr>
                        <a:t>Technology</a:t>
                      </a:r>
                      <a:endParaRPr lang="en-AU" sz="700" b="0" i="0" u="none" strike="noStrike" dirty="0">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Company website, ERP system, and customer platforms must be upgraded to support cloud access and subscriptions.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ERP and licensing systems must integrate with partner platforms and sales channels.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a:effectLst/>
                        </a:rPr>
                        <a:t>ERP system must be enhanced to manage multiple manufacturers, suppliers, and inventory locations.</a:t>
                      </a:r>
                      <a:endParaRPr lang="en-AU" sz="700" b="0" i="0" u="none" strike="noStrike">
                        <a:solidFill>
                          <a:srgbClr val="000000"/>
                        </a:solidFill>
                        <a:effectLst/>
                        <a:latin typeface="Arial" panose="020B0604020202020204" pitchFamily="34" charset="0"/>
                      </a:endParaRPr>
                    </a:p>
                  </a:txBody>
                  <a:tcPr marL="5778" marR="5778" marT="5778" marB="0" anchor="b"/>
                </a:tc>
                <a:tc>
                  <a:txBody>
                    <a:bodyPr/>
                    <a:lstStyle/>
                    <a:p>
                      <a:pPr algn="l" fontAlgn="b">
                        <a:buNone/>
                      </a:pPr>
                      <a:r>
                        <a:rPr lang="en-AU" sz="700" u="none" strike="noStrike" dirty="0">
                          <a:effectLst/>
                        </a:rPr>
                        <a:t>Sales systems, ERP, and support platforms must be updated to handle multiple product categories.</a:t>
                      </a:r>
                      <a:endParaRPr lang="en-AU" sz="700" b="0" i="0" u="none" strike="noStrike" dirty="0">
                        <a:solidFill>
                          <a:srgbClr val="000000"/>
                        </a:solidFill>
                        <a:effectLst/>
                        <a:latin typeface="Arial" panose="020B0604020202020204" pitchFamily="34" charset="0"/>
                      </a:endParaRPr>
                    </a:p>
                  </a:txBody>
                  <a:tcPr marL="5778" marR="5778" marT="5778" marB="0" anchor="b"/>
                </a:tc>
                <a:extLst>
                  <a:ext uri="{0D108BD9-81ED-4DB2-BD59-A6C34878D82A}">
                    <a16:rowId xmlns:a16="http://schemas.microsoft.com/office/drawing/2014/main" val="226197554"/>
                  </a:ext>
                </a:extLst>
              </a:tr>
            </a:tbl>
          </a:graphicData>
        </a:graphic>
      </p:graphicFrame>
    </p:spTree>
    <p:extLst>
      <p:ext uri="{BB962C8B-B14F-4D97-AF65-F5344CB8AC3E}">
        <p14:creationId xmlns:p14="http://schemas.microsoft.com/office/powerpoint/2010/main" val="2854533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8A15BF-C9AF-B903-F95E-8B2CCB84041A}"/>
              </a:ext>
            </a:extLst>
          </p:cNvPr>
          <p:cNvSpPr txBox="1">
            <a:spLocks/>
          </p:cNvSpPr>
          <p:nvPr/>
        </p:nvSpPr>
        <p:spPr>
          <a:xfrm>
            <a:off x="899160" y="137160"/>
            <a:ext cx="6172200" cy="12496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AU" dirty="0"/>
              <a:t>Feasible Options</a:t>
            </a:r>
          </a:p>
        </p:txBody>
      </p:sp>
      <p:sp>
        <p:nvSpPr>
          <p:cNvPr id="7" name="TextBox 6">
            <a:extLst>
              <a:ext uri="{FF2B5EF4-FFF2-40B4-BE49-F238E27FC236}">
                <a16:creationId xmlns:a16="http://schemas.microsoft.com/office/drawing/2014/main" id="{DAFCFD7C-C48D-8E2B-E4F4-C4C4686F6336}"/>
              </a:ext>
            </a:extLst>
          </p:cNvPr>
          <p:cNvSpPr txBox="1"/>
          <p:nvPr/>
        </p:nvSpPr>
        <p:spPr>
          <a:xfrm>
            <a:off x="899160" y="2063711"/>
            <a:ext cx="6099586" cy="1200329"/>
          </a:xfrm>
          <a:prstGeom prst="rect">
            <a:avLst/>
          </a:prstGeom>
          <a:noFill/>
        </p:spPr>
        <p:txBody>
          <a:bodyPr wrap="square">
            <a:spAutoFit/>
          </a:bodyPr>
          <a:lstStyle/>
          <a:p>
            <a:pPr>
              <a:buNone/>
            </a:pPr>
            <a:r>
              <a:rPr lang="en-AU" sz="1800" dirty="0">
                <a:effectLst/>
                <a:latin typeface="Times New Roman" panose="02020603050405020304" pitchFamily="18" charset="0"/>
                <a:ea typeface="Times New Roman" panose="02020603050405020304" pitchFamily="18" charset="0"/>
              </a:rPr>
              <a:t>Cloud-First SaaS and B2C Model</a:t>
            </a:r>
          </a:p>
          <a:p>
            <a:pPr>
              <a:buNone/>
            </a:pPr>
            <a:r>
              <a:rPr lang="en-AU" sz="1800" dirty="0">
                <a:effectLst/>
                <a:latin typeface="Times New Roman" panose="02020603050405020304" pitchFamily="18" charset="0"/>
                <a:ea typeface="Times New Roman" panose="02020603050405020304" pitchFamily="18" charset="0"/>
              </a:rPr>
              <a:t> </a:t>
            </a:r>
          </a:p>
          <a:p>
            <a:pPr marL="449580">
              <a:buNone/>
            </a:pPr>
            <a:r>
              <a:rPr lang="en-AU" sz="1800" dirty="0">
                <a:solidFill>
                  <a:srgbClr val="00B050"/>
                </a:solidFill>
                <a:effectLst/>
                <a:latin typeface="Times New Roman" panose="02020603050405020304" pitchFamily="18" charset="0"/>
                <a:ea typeface="Times New Roman" panose="02020603050405020304" pitchFamily="18" charset="0"/>
              </a:rPr>
              <a:t>This alternative solution is feasible and strategically aligned.</a:t>
            </a:r>
            <a:endParaRPr lang="en-AU"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2A46AD4-1519-FF85-A477-062CF6794DBD}"/>
              </a:ext>
            </a:extLst>
          </p:cNvPr>
          <p:cNvSpPr txBox="1"/>
          <p:nvPr/>
        </p:nvSpPr>
        <p:spPr>
          <a:xfrm>
            <a:off x="822960" y="3940912"/>
            <a:ext cx="6099586" cy="1200329"/>
          </a:xfrm>
          <a:prstGeom prst="rect">
            <a:avLst/>
          </a:prstGeom>
          <a:noFill/>
        </p:spPr>
        <p:txBody>
          <a:bodyPr wrap="square">
            <a:spAutoFit/>
          </a:bodyPr>
          <a:lstStyle/>
          <a:p>
            <a:pPr>
              <a:buNone/>
            </a:pPr>
            <a:r>
              <a:rPr lang="en-AU" sz="1800" dirty="0">
                <a:effectLst/>
                <a:latin typeface="Times New Roman" panose="02020603050405020304" pitchFamily="18" charset="0"/>
                <a:ea typeface="Times New Roman" panose="02020603050405020304" pitchFamily="18" charset="0"/>
              </a:rPr>
              <a:t>Strategic Hardware Partnerships and Outsourced Distribution</a:t>
            </a:r>
          </a:p>
          <a:p>
            <a:pPr>
              <a:buNone/>
            </a:pPr>
            <a:r>
              <a:rPr lang="en-AU" sz="1800" dirty="0">
                <a:effectLst/>
                <a:latin typeface="Times New Roman" panose="02020603050405020304" pitchFamily="18" charset="0"/>
                <a:ea typeface="Times New Roman" panose="02020603050405020304" pitchFamily="18" charset="0"/>
              </a:rPr>
              <a:t> </a:t>
            </a:r>
          </a:p>
          <a:p>
            <a:pPr marL="449580">
              <a:buNone/>
            </a:pPr>
            <a:r>
              <a:rPr lang="en-AU" sz="1800" dirty="0">
                <a:solidFill>
                  <a:srgbClr val="00B050"/>
                </a:solidFill>
                <a:effectLst/>
                <a:latin typeface="Times New Roman" panose="02020603050405020304" pitchFamily="18" charset="0"/>
                <a:ea typeface="Times New Roman" panose="02020603050405020304" pitchFamily="18" charset="0"/>
              </a:rPr>
              <a:t>This alternative solution is feasible as a transitional or complementary solution.</a:t>
            </a:r>
            <a:endParaRPr lang="en-AU" sz="1800" dirty="0">
              <a:effectLst/>
              <a:latin typeface="Times New Roman" panose="02020603050405020304" pitchFamily="18" charset="0"/>
              <a:ea typeface="Times New Roman" panose="02020603050405020304" pitchFamily="18" charset="0"/>
            </a:endParaRPr>
          </a:p>
        </p:txBody>
      </p:sp>
      <p:pic>
        <p:nvPicPr>
          <p:cNvPr id="10" name="Picture 9" descr="200+ Clip Art Of Saying Yes Stock Illustrations, Royalty-Free Vector  Graphics &amp; Clip Art - iStock">
            <a:extLst>
              <a:ext uri="{FF2B5EF4-FFF2-40B4-BE49-F238E27FC236}">
                <a16:creationId xmlns:a16="http://schemas.microsoft.com/office/drawing/2014/main" id="{06A609F6-F6F5-5995-6550-BC31198556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90908" y="1646830"/>
            <a:ext cx="4336614" cy="3564340"/>
          </a:xfrm>
          <a:prstGeom prst="rect">
            <a:avLst/>
          </a:prstGeom>
        </p:spPr>
      </p:pic>
    </p:spTree>
    <p:extLst>
      <p:ext uri="{BB962C8B-B14F-4D97-AF65-F5344CB8AC3E}">
        <p14:creationId xmlns:p14="http://schemas.microsoft.com/office/powerpoint/2010/main" val="2194901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8C60DD-3CEB-D038-A693-8086ED65BD16}"/>
              </a:ext>
            </a:extLst>
          </p:cNvPr>
          <p:cNvSpPr txBox="1">
            <a:spLocks/>
          </p:cNvSpPr>
          <p:nvPr/>
        </p:nvSpPr>
        <p:spPr>
          <a:xfrm>
            <a:off x="899160" y="137160"/>
            <a:ext cx="6172200" cy="12496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AU" dirty="0"/>
              <a:t>No Feasible Options</a:t>
            </a:r>
          </a:p>
        </p:txBody>
      </p:sp>
      <p:sp>
        <p:nvSpPr>
          <p:cNvPr id="7" name="TextBox 6">
            <a:extLst>
              <a:ext uri="{FF2B5EF4-FFF2-40B4-BE49-F238E27FC236}">
                <a16:creationId xmlns:a16="http://schemas.microsoft.com/office/drawing/2014/main" id="{7585C32A-3775-A9E4-3ECD-B8AFBB61D06D}"/>
              </a:ext>
            </a:extLst>
          </p:cNvPr>
          <p:cNvSpPr txBox="1"/>
          <p:nvPr/>
        </p:nvSpPr>
        <p:spPr>
          <a:xfrm>
            <a:off x="899160" y="1973613"/>
            <a:ext cx="6099586" cy="1754326"/>
          </a:xfrm>
          <a:prstGeom prst="rect">
            <a:avLst/>
          </a:prstGeom>
          <a:noFill/>
        </p:spPr>
        <p:txBody>
          <a:bodyPr wrap="square">
            <a:spAutoFit/>
          </a:bodyPr>
          <a:lstStyle/>
          <a:p>
            <a:pPr>
              <a:buNone/>
            </a:pPr>
            <a:r>
              <a:rPr lang="en-AU" sz="1800" dirty="0">
                <a:effectLst/>
                <a:latin typeface="Times New Roman" panose="02020603050405020304" pitchFamily="18" charset="0"/>
                <a:ea typeface="Times New Roman" panose="02020603050405020304" pitchFamily="18" charset="0"/>
              </a:rPr>
              <a:t>Diversified Global Manufacturing Model</a:t>
            </a:r>
          </a:p>
          <a:p>
            <a:pPr>
              <a:buNone/>
            </a:pPr>
            <a:r>
              <a:rPr lang="en-AU" sz="1800" dirty="0">
                <a:effectLst/>
                <a:latin typeface="Times New Roman" panose="02020603050405020304" pitchFamily="18" charset="0"/>
                <a:ea typeface="Times New Roman" panose="02020603050405020304" pitchFamily="18" charset="0"/>
              </a:rPr>
              <a:t> </a:t>
            </a:r>
          </a:p>
          <a:p>
            <a:pPr marL="449580">
              <a:buNone/>
            </a:pPr>
            <a:r>
              <a:rPr lang="en-AU" sz="1800" dirty="0">
                <a:solidFill>
                  <a:srgbClr val="EE0000"/>
                </a:solidFill>
                <a:effectLst/>
                <a:latin typeface="Times New Roman" panose="02020603050405020304" pitchFamily="18" charset="0"/>
                <a:ea typeface="Times New Roman" panose="02020603050405020304" pitchFamily="18" charset="0"/>
              </a:rPr>
              <a:t>This alternative solution is not feasible because the current financial and operational conditions</a:t>
            </a:r>
            <a:endParaRPr lang="en-AU" sz="1800" dirty="0">
              <a:effectLst/>
              <a:latin typeface="Times New Roman" panose="02020603050405020304" pitchFamily="18" charset="0"/>
              <a:ea typeface="Times New Roman" panose="02020603050405020304" pitchFamily="18" charset="0"/>
            </a:endParaRPr>
          </a:p>
          <a:p>
            <a:pPr>
              <a:buNone/>
            </a:pPr>
            <a:br>
              <a:rPr lang="en-AU" sz="1800" dirty="0">
                <a:effectLst/>
                <a:latin typeface="Times New Roman" panose="02020603050405020304" pitchFamily="18" charset="0"/>
                <a:ea typeface="Times New Roman" panose="02020603050405020304" pitchFamily="18" charset="0"/>
              </a:rPr>
            </a:br>
            <a:endParaRPr lang="en-AU" dirty="0"/>
          </a:p>
        </p:txBody>
      </p:sp>
      <p:sp>
        <p:nvSpPr>
          <p:cNvPr id="9" name="TextBox 8">
            <a:extLst>
              <a:ext uri="{FF2B5EF4-FFF2-40B4-BE49-F238E27FC236}">
                <a16:creationId xmlns:a16="http://schemas.microsoft.com/office/drawing/2014/main" id="{E1888CEE-F05C-164D-C585-BB82022E5195}"/>
              </a:ext>
            </a:extLst>
          </p:cNvPr>
          <p:cNvSpPr txBox="1"/>
          <p:nvPr/>
        </p:nvSpPr>
        <p:spPr>
          <a:xfrm>
            <a:off x="899160" y="4070004"/>
            <a:ext cx="6099586" cy="1477328"/>
          </a:xfrm>
          <a:prstGeom prst="rect">
            <a:avLst/>
          </a:prstGeom>
          <a:noFill/>
        </p:spPr>
        <p:txBody>
          <a:bodyPr wrap="square">
            <a:spAutoFit/>
          </a:bodyPr>
          <a:lstStyle/>
          <a:p>
            <a:pPr>
              <a:buNone/>
            </a:pPr>
            <a:r>
              <a:rPr lang="en-AU" sz="1800" dirty="0">
                <a:effectLst/>
                <a:latin typeface="Times New Roman" panose="02020603050405020304" pitchFamily="18" charset="0"/>
                <a:ea typeface="Times New Roman" panose="02020603050405020304" pitchFamily="18" charset="0"/>
              </a:rPr>
              <a:t>Product Portfolio Diversification</a:t>
            </a:r>
          </a:p>
          <a:p>
            <a:pPr>
              <a:buNone/>
            </a:pPr>
            <a:r>
              <a:rPr lang="en-AU" sz="1800" dirty="0">
                <a:effectLst/>
                <a:latin typeface="Times New Roman" panose="02020603050405020304" pitchFamily="18" charset="0"/>
                <a:ea typeface="Times New Roman" panose="02020603050405020304" pitchFamily="18" charset="0"/>
              </a:rPr>
              <a:t> </a:t>
            </a:r>
          </a:p>
          <a:p>
            <a:pPr marL="449580">
              <a:buNone/>
            </a:pPr>
            <a:r>
              <a:rPr lang="en-AU" sz="1800" dirty="0">
                <a:solidFill>
                  <a:srgbClr val="EE0000"/>
                </a:solidFill>
                <a:effectLst/>
                <a:latin typeface="Times New Roman" panose="02020603050405020304" pitchFamily="18" charset="0"/>
                <a:ea typeface="Times New Roman" panose="02020603050405020304" pitchFamily="18" charset="0"/>
              </a:rPr>
              <a:t>This alternative solution is not feasible because increase complexity and does not address the primary problem.</a:t>
            </a:r>
            <a:endParaRPr lang="en-AU" sz="1800" dirty="0">
              <a:effectLst/>
              <a:latin typeface="Times New Roman" panose="02020603050405020304" pitchFamily="18" charset="0"/>
              <a:ea typeface="Times New Roman" panose="02020603050405020304" pitchFamily="18" charset="0"/>
            </a:endParaRPr>
          </a:p>
          <a:p>
            <a:pPr marL="449580">
              <a:buNone/>
            </a:pPr>
            <a:r>
              <a:rPr lang="en-AU" sz="1800" dirty="0">
                <a:effectLst/>
                <a:latin typeface="Times New Roman" panose="02020603050405020304" pitchFamily="18" charset="0"/>
                <a:ea typeface="Times New Roman" panose="02020603050405020304" pitchFamily="18" charset="0"/>
              </a:rPr>
              <a:t> </a:t>
            </a:r>
          </a:p>
        </p:txBody>
      </p:sp>
      <p:pic>
        <p:nvPicPr>
          <p:cNvPr id="10" name="Picture 9" descr="Woman saying no illustrated | Premium Vector">
            <a:extLst>
              <a:ext uri="{FF2B5EF4-FFF2-40B4-BE49-F238E27FC236}">
                <a16:creationId xmlns:a16="http://schemas.microsoft.com/office/drawing/2014/main" id="{F3F4638C-F3E1-2A44-7D85-526277D3A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5899" y="1441450"/>
            <a:ext cx="3975100" cy="3975100"/>
          </a:xfrm>
          <a:prstGeom prst="rect">
            <a:avLst/>
          </a:prstGeom>
        </p:spPr>
      </p:pic>
    </p:spTree>
    <p:extLst>
      <p:ext uri="{BB962C8B-B14F-4D97-AF65-F5344CB8AC3E}">
        <p14:creationId xmlns:p14="http://schemas.microsoft.com/office/powerpoint/2010/main" val="2006614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FD0D-FDD3-413E-83F2-34112E03D9CC}"/>
              </a:ext>
            </a:extLst>
          </p:cNvPr>
          <p:cNvSpPr>
            <a:spLocks noGrp="1"/>
          </p:cNvSpPr>
          <p:nvPr>
            <p:ph type="title"/>
          </p:nvPr>
        </p:nvSpPr>
        <p:spPr/>
        <p:txBody>
          <a:bodyPr/>
          <a:lstStyle/>
          <a:p>
            <a:r>
              <a:rPr lang="en-AU" dirty="0"/>
              <a:t>Paired Comparison Analysis</a:t>
            </a:r>
          </a:p>
        </p:txBody>
      </p:sp>
      <p:sp>
        <p:nvSpPr>
          <p:cNvPr id="4" name="Text Placeholder 3">
            <a:extLst>
              <a:ext uri="{FF2B5EF4-FFF2-40B4-BE49-F238E27FC236}">
                <a16:creationId xmlns:a16="http://schemas.microsoft.com/office/drawing/2014/main" id="{33B0803B-AA89-76A2-7ED7-AB8832712C50}"/>
              </a:ext>
            </a:extLst>
          </p:cNvPr>
          <p:cNvSpPr>
            <a:spLocks noGrp="1"/>
          </p:cNvSpPr>
          <p:nvPr>
            <p:ph type="body" sz="quarter" idx="13"/>
          </p:nvPr>
        </p:nvSpPr>
        <p:spPr>
          <a:xfrm>
            <a:off x="962768" y="1821180"/>
            <a:ext cx="9861442" cy="807720"/>
          </a:xfrm>
        </p:spPr>
        <p:txBody>
          <a:bodyPr>
            <a:normAutofit fontScale="62500" lnSpcReduction="20000"/>
          </a:bodyPr>
          <a:lstStyle/>
          <a:p>
            <a:pPr marL="0" indent="0">
              <a:buNone/>
            </a:pPr>
            <a:r>
              <a:rPr lang="en-AU" b="1" dirty="0"/>
              <a:t>Goal</a:t>
            </a:r>
            <a:br>
              <a:rPr lang="en-AU" dirty="0"/>
            </a:br>
            <a:r>
              <a:rPr lang="en-AU" dirty="0"/>
              <a:t>Identify which alternative solution genuinely adds the most value according to the analysis of success criteria and constraints. </a:t>
            </a:r>
          </a:p>
        </p:txBody>
      </p:sp>
      <p:graphicFrame>
        <p:nvGraphicFramePr>
          <p:cNvPr id="7" name="Table 6">
            <a:extLst>
              <a:ext uri="{FF2B5EF4-FFF2-40B4-BE49-F238E27FC236}">
                <a16:creationId xmlns:a16="http://schemas.microsoft.com/office/drawing/2014/main" id="{1316B937-3BA7-380A-FD44-B7E57244E7A4}"/>
              </a:ext>
            </a:extLst>
          </p:cNvPr>
          <p:cNvGraphicFramePr>
            <a:graphicFrameLocks noGrp="1"/>
          </p:cNvGraphicFramePr>
          <p:nvPr>
            <p:extLst>
              <p:ext uri="{D42A27DB-BD31-4B8C-83A1-F6EECF244321}">
                <p14:modId xmlns:p14="http://schemas.microsoft.com/office/powerpoint/2010/main" val="3696519161"/>
              </p:ext>
            </p:extLst>
          </p:nvPr>
        </p:nvGraphicFramePr>
        <p:xfrm>
          <a:off x="962768" y="2941348"/>
          <a:ext cx="6972300" cy="3073400"/>
        </p:xfrm>
        <a:graphic>
          <a:graphicData uri="http://schemas.openxmlformats.org/drawingml/2006/table">
            <a:tbl>
              <a:tblPr firstRow="1" firstCol="1" bandRow="1">
                <a:tableStyleId>{3B4B98B0-60AC-42C2-AFA5-B58CD77FA1E5}</a:tableStyleId>
              </a:tblPr>
              <a:tblGrid>
                <a:gridCol w="3147695">
                  <a:extLst>
                    <a:ext uri="{9D8B030D-6E8A-4147-A177-3AD203B41FA5}">
                      <a16:colId xmlns:a16="http://schemas.microsoft.com/office/drawing/2014/main" val="2491893112"/>
                    </a:ext>
                  </a:extLst>
                </a:gridCol>
                <a:gridCol w="1551305">
                  <a:extLst>
                    <a:ext uri="{9D8B030D-6E8A-4147-A177-3AD203B41FA5}">
                      <a16:colId xmlns:a16="http://schemas.microsoft.com/office/drawing/2014/main" val="2560948196"/>
                    </a:ext>
                  </a:extLst>
                </a:gridCol>
                <a:gridCol w="1435100">
                  <a:extLst>
                    <a:ext uri="{9D8B030D-6E8A-4147-A177-3AD203B41FA5}">
                      <a16:colId xmlns:a16="http://schemas.microsoft.com/office/drawing/2014/main" val="1159220639"/>
                    </a:ext>
                  </a:extLst>
                </a:gridCol>
                <a:gridCol w="838200">
                  <a:extLst>
                    <a:ext uri="{9D8B030D-6E8A-4147-A177-3AD203B41FA5}">
                      <a16:colId xmlns:a16="http://schemas.microsoft.com/office/drawing/2014/main" val="1318657992"/>
                    </a:ext>
                  </a:extLst>
                </a:gridCol>
              </a:tblGrid>
              <a:tr h="431800">
                <a:tc>
                  <a:txBody>
                    <a:bodyPr/>
                    <a:lstStyle/>
                    <a:p>
                      <a:pPr>
                        <a:lnSpc>
                          <a:spcPct val="115000"/>
                        </a:lnSpc>
                        <a:buNone/>
                      </a:pPr>
                      <a:r>
                        <a:rPr lang="en-AU" sz="1200" dirty="0">
                          <a:effectLst/>
                        </a:rPr>
                        <a:t>Criteria</a:t>
                      </a:r>
                      <a:endParaRPr lang="en-A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buNone/>
                      </a:pPr>
                      <a:r>
                        <a:rPr lang="en-AU" sz="1200">
                          <a:effectLst/>
                        </a:rPr>
                        <a:t>1: Cloud-First SaaS &amp; B2C</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buNone/>
                      </a:pPr>
                      <a:r>
                        <a:rPr lang="en-AU" sz="1200">
                          <a:effectLst/>
                        </a:rPr>
                        <a:t>2: Hardware Partnerships</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buNone/>
                      </a:pPr>
                      <a:r>
                        <a:rPr lang="en-AU" sz="1200">
                          <a:effectLst/>
                        </a:rPr>
                        <a:t>Winner</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17858097"/>
                  </a:ext>
                </a:extLst>
              </a:tr>
              <a:tr h="203200">
                <a:tc>
                  <a:txBody>
                    <a:bodyPr/>
                    <a:lstStyle/>
                    <a:p>
                      <a:pPr>
                        <a:lnSpc>
                          <a:spcPct val="115000"/>
                        </a:lnSpc>
                        <a:buNone/>
                      </a:pPr>
                      <a:r>
                        <a:rPr lang="en-AU" sz="1200">
                          <a:effectLst/>
                        </a:rPr>
                        <a:t>Clarity</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67030180"/>
                  </a:ext>
                </a:extLst>
              </a:tr>
              <a:tr h="203200">
                <a:tc>
                  <a:txBody>
                    <a:bodyPr/>
                    <a:lstStyle/>
                    <a:p>
                      <a:pPr>
                        <a:lnSpc>
                          <a:spcPct val="115000"/>
                        </a:lnSpc>
                        <a:buNone/>
                      </a:pPr>
                      <a:r>
                        <a:rPr lang="en-AU" sz="1200">
                          <a:effectLst/>
                        </a:rPr>
                        <a:t>Stability</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88934304"/>
                  </a:ext>
                </a:extLst>
              </a:tr>
              <a:tr h="203200">
                <a:tc>
                  <a:txBody>
                    <a:bodyPr/>
                    <a:lstStyle/>
                    <a:p>
                      <a:pPr>
                        <a:lnSpc>
                          <a:spcPct val="115000"/>
                        </a:lnSpc>
                        <a:buNone/>
                      </a:pPr>
                      <a:r>
                        <a:rPr lang="en-AU" sz="1200">
                          <a:effectLst/>
                        </a:rPr>
                        <a:t>Scalability</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57385944"/>
                  </a:ext>
                </a:extLst>
              </a:tr>
              <a:tr h="203200">
                <a:tc>
                  <a:txBody>
                    <a:bodyPr/>
                    <a:lstStyle/>
                    <a:p>
                      <a:pPr>
                        <a:lnSpc>
                          <a:spcPct val="115000"/>
                        </a:lnSpc>
                        <a:buNone/>
                      </a:pPr>
                      <a:r>
                        <a:rPr lang="en-AU" sz="1200">
                          <a:effectLst/>
                        </a:rPr>
                        <a:t>Usability</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Equal</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88371879"/>
                  </a:ext>
                </a:extLst>
              </a:tr>
              <a:tr h="203200">
                <a:tc>
                  <a:txBody>
                    <a:bodyPr/>
                    <a:lstStyle/>
                    <a:p>
                      <a:pPr>
                        <a:lnSpc>
                          <a:spcPct val="115000"/>
                        </a:lnSpc>
                        <a:buNone/>
                      </a:pPr>
                      <a:r>
                        <a:rPr lang="en-AU" sz="1200">
                          <a:effectLst/>
                        </a:rPr>
                        <a:t>Integration</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23259661"/>
                  </a:ext>
                </a:extLst>
              </a:tr>
              <a:tr h="203200">
                <a:tc>
                  <a:txBody>
                    <a:bodyPr/>
                    <a:lstStyle/>
                    <a:p>
                      <a:pPr>
                        <a:lnSpc>
                          <a:spcPct val="115000"/>
                        </a:lnSpc>
                        <a:buNone/>
                      </a:pPr>
                      <a:r>
                        <a:rPr lang="en-AU" sz="1200">
                          <a:effectLst/>
                        </a:rPr>
                        <a:t>Profitability</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59669085"/>
                  </a:ext>
                </a:extLst>
              </a:tr>
              <a:tr h="203200">
                <a:tc>
                  <a:txBody>
                    <a:bodyPr/>
                    <a:lstStyle/>
                    <a:p>
                      <a:pPr>
                        <a:lnSpc>
                          <a:spcPct val="115000"/>
                        </a:lnSpc>
                        <a:buNone/>
                      </a:pPr>
                      <a:r>
                        <a:rPr lang="en-AU" sz="1200">
                          <a:effectLst/>
                        </a:rPr>
                        <a:t>Timeframe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06757595"/>
                  </a:ext>
                </a:extLst>
              </a:tr>
              <a:tr h="203200">
                <a:tc>
                  <a:txBody>
                    <a:bodyPr/>
                    <a:lstStyle/>
                    <a:p>
                      <a:pPr>
                        <a:lnSpc>
                          <a:spcPct val="115000"/>
                        </a:lnSpc>
                        <a:buNone/>
                      </a:pPr>
                      <a:r>
                        <a:rPr lang="en-AU" sz="1200">
                          <a:effectLst/>
                        </a:rPr>
                        <a:t>Cost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7830372"/>
                  </a:ext>
                </a:extLst>
              </a:tr>
              <a:tr h="203200">
                <a:tc>
                  <a:txBody>
                    <a:bodyPr/>
                    <a:lstStyle/>
                    <a:p>
                      <a:pPr>
                        <a:lnSpc>
                          <a:spcPct val="115000"/>
                        </a:lnSpc>
                        <a:buNone/>
                      </a:pPr>
                      <a:r>
                        <a:rPr lang="en-AU" sz="1200">
                          <a:effectLst/>
                        </a:rPr>
                        <a:t>Resources required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01530107"/>
                  </a:ext>
                </a:extLst>
              </a:tr>
              <a:tr h="203200">
                <a:tc>
                  <a:txBody>
                    <a:bodyPr/>
                    <a:lstStyle/>
                    <a:p>
                      <a:pPr>
                        <a:lnSpc>
                          <a:spcPct val="115000"/>
                        </a:lnSpc>
                        <a:buNone/>
                      </a:pPr>
                      <a:r>
                        <a:rPr lang="en-AU" sz="1200">
                          <a:effectLst/>
                        </a:rPr>
                        <a:t>Manufacturing dependency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64517643"/>
                  </a:ext>
                </a:extLst>
              </a:tr>
              <a:tr h="203200">
                <a:tc>
                  <a:txBody>
                    <a:bodyPr/>
                    <a:lstStyle/>
                    <a:p>
                      <a:pPr>
                        <a:lnSpc>
                          <a:spcPct val="115000"/>
                        </a:lnSpc>
                        <a:buNone/>
                      </a:pPr>
                      <a:r>
                        <a:rPr lang="en-AU" sz="1200">
                          <a:effectLst/>
                        </a:rPr>
                        <a:t>Logistics &amp; storage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09343741"/>
                  </a:ext>
                </a:extLst>
              </a:tr>
              <a:tr h="203200">
                <a:tc>
                  <a:txBody>
                    <a:bodyPr/>
                    <a:lstStyle/>
                    <a:p>
                      <a:pPr>
                        <a:lnSpc>
                          <a:spcPct val="115000"/>
                        </a:lnSpc>
                        <a:buNone/>
                      </a:pPr>
                      <a:r>
                        <a:rPr lang="en-AU" sz="1200">
                          <a:effectLst/>
                        </a:rPr>
                        <a:t>Technology readiness (constraint)</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Option 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74387802"/>
                  </a:ext>
                </a:extLst>
              </a:tr>
              <a:tr h="203200">
                <a:tc>
                  <a:txBody>
                    <a:bodyPr/>
                    <a:lstStyle/>
                    <a:p>
                      <a:pPr>
                        <a:lnSpc>
                          <a:spcPct val="115000"/>
                        </a:lnSpc>
                        <a:buNone/>
                      </a:pPr>
                      <a:endParaRPr lang="en-AU" sz="1100">
                        <a:effectLst/>
                        <a:latin typeface="Arial" panose="020B0604020202020204" pitchFamily="34"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21</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buNone/>
                      </a:pPr>
                      <a:r>
                        <a:rPr lang="en-AU" sz="1200">
                          <a:effectLst/>
                        </a:rPr>
                        <a:t>16</a:t>
                      </a:r>
                      <a:endParaRPr lang="en-A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15000"/>
                        </a:lnSpc>
                        <a:buNone/>
                      </a:pPr>
                      <a:endParaRPr lang="en-AU" sz="1100" dirty="0">
                        <a:effectLst/>
                        <a:latin typeface="Arial" panose="020B06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24417220"/>
                  </a:ext>
                </a:extLst>
              </a:tr>
            </a:tbl>
          </a:graphicData>
        </a:graphic>
      </p:graphicFrame>
    </p:spTree>
    <p:extLst>
      <p:ext uri="{BB962C8B-B14F-4D97-AF65-F5344CB8AC3E}">
        <p14:creationId xmlns:p14="http://schemas.microsoft.com/office/powerpoint/2010/main" val="3901216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F5BA0-CF6D-7AA4-A81D-1BC496C1D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E0A1D-D836-B841-5964-B075BC42CE3B}"/>
              </a:ext>
            </a:extLst>
          </p:cNvPr>
          <p:cNvSpPr>
            <a:spLocks noGrp="1"/>
          </p:cNvSpPr>
          <p:nvPr>
            <p:ph type="title"/>
          </p:nvPr>
        </p:nvSpPr>
        <p:spPr/>
        <p:txBody>
          <a:bodyPr/>
          <a:lstStyle/>
          <a:p>
            <a:r>
              <a:rPr lang="en-AU" dirty="0"/>
              <a:t>Why?</a:t>
            </a:r>
          </a:p>
        </p:txBody>
      </p:sp>
      <p:sp>
        <p:nvSpPr>
          <p:cNvPr id="4" name="Text Placeholder 3">
            <a:extLst>
              <a:ext uri="{FF2B5EF4-FFF2-40B4-BE49-F238E27FC236}">
                <a16:creationId xmlns:a16="http://schemas.microsoft.com/office/drawing/2014/main" id="{21B2F4F4-2D6E-3826-C695-C4394D5AB78B}"/>
              </a:ext>
            </a:extLst>
          </p:cNvPr>
          <p:cNvSpPr>
            <a:spLocks noGrp="1"/>
          </p:cNvSpPr>
          <p:nvPr>
            <p:ph type="body" sz="quarter" idx="13"/>
          </p:nvPr>
        </p:nvSpPr>
        <p:spPr>
          <a:xfrm>
            <a:off x="865631" y="2072640"/>
            <a:ext cx="8324089" cy="1778000"/>
          </a:xfrm>
        </p:spPr>
        <p:txBody>
          <a:bodyPr>
            <a:normAutofit/>
          </a:bodyPr>
          <a:lstStyle/>
          <a:p>
            <a:pPr marL="0" indent="0">
              <a:buNone/>
            </a:pPr>
            <a:r>
              <a:rPr lang="en-AU" dirty="0"/>
              <a:t>The Cloud-First SaaS and B2C model is the best solution, as it delivers stronger long-term scalability, stability, and profitability while reducing critical manufacturing and supply chain constraints </a:t>
            </a:r>
          </a:p>
        </p:txBody>
      </p:sp>
      <p:graphicFrame>
        <p:nvGraphicFramePr>
          <p:cNvPr id="6" name="Table 5">
            <a:extLst>
              <a:ext uri="{FF2B5EF4-FFF2-40B4-BE49-F238E27FC236}">
                <a16:creationId xmlns:a16="http://schemas.microsoft.com/office/drawing/2014/main" id="{31841861-89A1-E5C9-89E8-02F779178191}"/>
              </a:ext>
            </a:extLst>
          </p:cNvPr>
          <p:cNvGraphicFramePr>
            <a:graphicFrameLocks noGrp="1"/>
          </p:cNvGraphicFramePr>
          <p:nvPr>
            <p:extLst>
              <p:ext uri="{D42A27DB-BD31-4B8C-83A1-F6EECF244321}">
                <p14:modId xmlns:p14="http://schemas.microsoft.com/office/powerpoint/2010/main" val="2333481388"/>
              </p:ext>
            </p:extLst>
          </p:nvPr>
        </p:nvGraphicFramePr>
        <p:xfrm>
          <a:off x="893064" y="3429000"/>
          <a:ext cx="6134100" cy="1778000"/>
        </p:xfrm>
        <a:graphic>
          <a:graphicData uri="http://schemas.openxmlformats.org/drawingml/2006/table">
            <a:tbl>
              <a:tblPr>
                <a:tableStyleId>{B301B821-A1FF-4177-AEE7-76D212191A09}</a:tableStyleId>
              </a:tblPr>
              <a:tblGrid>
                <a:gridCol w="2602153">
                  <a:extLst>
                    <a:ext uri="{9D8B030D-6E8A-4147-A177-3AD203B41FA5}">
                      <a16:colId xmlns:a16="http://schemas.microsoft.com/office/drawing/2014/main" val="3960211246"/>
                    </a:ext>
                  </a:extLst>
                </a:gridCol>
                <a:gridCol w="2094416">
                  <a:extLst>
                    <a:ext uri="{9D8B030D-6E8A-4147-A177-3AD203B41FA5}">
                      <a16:colId xmlns:a16="http://schemas.microsoft.com/office/drawing/2014/main" val="882342904"/>
                    </a:ext>
                  </a:extLst>
                </a:gridCol>
                <a:gridCol w="1437531">
                  <a:extLst>
                    <a:ext uri="{9D8B030D-6E8A-4147-A177-3AD203B41FA5}">
                      <a16:colId xmlns:a16="http://schemas.microsoft.com/office/drawing/2014/main" val="2290729520"/>
                    </a:ext>
                  </a:extLst>
                </a:gridCol>
              </a:tblGrid>
              <a:tr h="558800">
                <a:tc>
                  <a:txBody>
                    <a:bodyPr/>
                    <a:lstStyle/>
                    <a:p>
                      <a:pPr algn="l" fontAlgn="ctr">
                        <a:buNone/>
                      </a:pPr>
                      <a:r>
                        <a:rPr lang="en-AU" sz="1200" b="1" u="none" strike="noStrike" dirty="0">
                          <a:effectLst/>
                        </a:rPr>
                        <a:t>The best Alternative Solution</a:t>
                      </a:r>
                      <a:endParaRPr lang="en-AU"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buNone/>
                      </a:pPr>
                      <a:r>
                        <a:rPr lang="en-AU" sz="1200" u="none" strike="noStrike">
                          <a:effectLst/>
                        </a:rPr>
                        <a:t>1 Cloud-First SaaS &amp; B2C</a:t>
                      </a:r>
                      <a:endParaRPr lang="en-AU" sz="1200" b="1"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buNone/>
                      </a:pPr>
                      <a:r>
                        <a:rPr lang="en-AU" sz="1200" u="none" strike="noStrike">
                          <a:effectLst/>
                        </a:rPr>
                        <a:t>2 Hardware Partnerships</a:t>
                      </a:r>
                      <a:endParaRPr lang="en-AU" sz="12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50437538"/>
                  </a:ext>
                </a:extLst>
              </a:tr>
              <a:tr h="673100">
                <a:tc>
                  <a:txBody>
                    <a:bodyPr/>
                    <a:lstStyle/>
                    <a:p>
                      <a:pPr algn="l" fontAlgn="ctr">
                        <a:buNone/>
                      </a:pPr>
                      <a:r>
                        <a:rPr lang="en-AU" sz="1200" u="none" strike="noStrike">
                          <a:effectLst/>
                        </a:rPr>
                        <a:t>1 Cloud-First SaaS &amp; B2C</a:t>
                      </a:r>
                      <a:endParaRPr lang="en-AU"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buNone/>
                      </a:pPr>
                      <a:r>
                        <a:rPr lang="en-AU" sz="1200" u="none" strike="noStrike">
                          <a:effectLst/>
                        </a:rPr>
                        <a:t>X</a:t>
                      </a:r>
                      <a:endParaRPr lang="en-AU"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buNone/>
                      </a:pPr>
                      <a:r>
                        <a:rPr lang="en-AU" sz="1200" b="1" u="none" strike="noStrike" dirty="0">
                          <a:effectLst/>
                        </a:rPr>
                        <a:t>1</a:t>
                      </a:r>
                      <a:endParaRPr lang="en-AU"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08717318"/>
                  </a:ext>
                </a:extLst>
              </a:tr>
              <a:tr h="546100">
                <a:tc>
                  <a:txBody>
                    <a:bodyPr/>
                    <a:lstStyle/>
                    <a:p>
                      <a:pPr algn="l" fontAlgn="ctr">
                        <a:buNone/>
                      </a:pPr>
                      <a:r>
                        <a:rPr lang="en-AU" sz="1200" u="none" strike="noStrike" dirty="0">
                          <a:effectLst/>
                        </a:rPr>
                        <a:t>2 Hardware Partnerships</a:t>
                      </a:r>
                      <a:endParaRPr lang="en-AU"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buNone/>
                      </a:pPr>
                      <a:r>
                        <a:rPr lang="en-AU" sz="1200" u="none" strike="noStrike" dirty="0">
                          <a:effectLst/>
                        </a:rPr>
                        <a:t>X</a:t>
                      </a:r>
                      <a:endParaRPr lang="en-AU"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buNone/>
                      </a:pPr>
                      <a:r>
                        <a:rPr lang="en-AU" sz="1200" u="none" strike="noStrike" dirty="0">
                          <a:effectLst/>
                        </a:rPr>
                        <a:t>X</a:t>
                      </a:r>
                      <a:endParaRPr lang="en-AU"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84334296"/>
                  </a:ext>
                </a:extLst>
              </a:tr>
            </a:tbl>
          </a:graphicData>
        </a:graphic>
      </p:graphicFrame>
    </p:spTree>
    <p:extLst>
      <p:ext uri="{BB962C8B-B14F-4D97-AF65-F5344CB8AC3E}">
        <p14:creationId xmlns:p14="http://schemas.microsoft.com/office/powerpoint/2010/main" val="3511685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E61679-FD19-955A-C88E-77E434C2F949}"/>
              </a:ext>
            </a:extLst>
          </p:cNvPr>
          <p:cNvSpPr>
            <a:spLocks noGrp="1"/>
          </p:cNvSpPr>
          <p:nvPr>
            <p:ph type="body" sz="quarter" idx="13"/>
          </p:nvPr>
        </p:nvSpPr>
        <p:spPr>
          <a:xfrm>
            <a:off x="911352" y="2002664"/>
            <a:ext cx="3745389" cy="1200329"/>
          </a:xfrm>
        </p:spPr>
        <p:txBody>
          <a:bodyPr>
            <a:normAutofit/>
          </a:bodyPr>
          <a:lstStyle/>
          <a:p>
            <a:r>
              <a:rPr lang="en-AU" dirty="0"/>
              <a:t>I would prefer to avoid in-house product manufacturing</a:t>
            </a:r>
          </a:p>
        </p:txBody>
      </p:sp>
      <p:pic>
        <p:nvPicPr>
          <p:cNvPr id="14" name="Picture 13" descr="Vector Illustration Of Blind Justice Symbol On White Background, Rule Of Law  Clipart, Anti Federalist Clipart, Judiciary Clipart PNG Transparent Image  and Clipart for Free Download">
            <a:extLst>
              <a:ext uri="{FF2B5EF4-FFF2-40B4-BE49-F238E27FC236}">
                <a16:creationId xmlns:a16="http://schemas.microsoft.com/office/drawing/2014/main" id="{86A14285-EFFC-44C3-2FB4-36C0F302262B}"/>
              </a:ext>
            </a:extLst>
          </p:cNvPr>
          <p:cNvPicPr>
            <a:picLocks noChangeAspect="1"/>
          </p:cNvPicPr>
          <p:nvPr/>
        </p:nvPicPr>
        <p:blipFill>
          <a:blip r:embed="rId2">
            <a:clrChange>
              <a:clrFrom>
                <a:srgbClr val="FFFFFF">
                  <a:alpha val="0"/>
                </a:srgbClr>
              </a:clrFrom>
              <a:clrTo>
                <a:srgbClr val="FFFFFF">
                  <a:alpha val="0"/>
                </a:srgbClr>
              </a:clrTo>
            </a:clrChange>
            <a:alphaModFix amt="35000"/>
          </a:blip>
          <a:stretch>
            <a:fillRect/>
          </a:stretch>
        </p:blipFill>
        <p:spPr>
          <a:xfrm>
            <a:off x="2246376" y="1539892"/>
            <a:ext cx="4706730" cy="4706730"/>
          </a:xfrm>
          <a:prstGeom prst="rect">
            <a:avLst/>
          </a:prstGeom>
        </p:spPr>
      </p:pic>
      <p:sp>
        <p:nvSpPr>
          <p:cNvPr id="2" name="Title 1">
            <a:extLst>
              <a:ext uri="{FF2B5EF4-FFF2-40B4-BE49-F238E27FC236}">
                <a16:creationId xmlns:a16="http://schemas.microsoft.com/office/drawing/2014/main" id="{58DB3D0D-1B06-F88D-12E2-1D36E6773371}"/>
              </a:ext>
            </a:extLst>
          </p:cNvPr>
          <p:cNvSpPr>
            <a:spLocks noGrp="1"/>
          </p:cNvSpPr>
          <p:nvPr>
            <p:ph type="title"/>
          </p:nvPr>
        </p:nvSpPr>
        <p:spPr/>
        <p:txBody>
          <a:bodyPr/>
          <a:lstStyle/>
          <a:p>
            <a:r>
              <a:rPr lang="en-AU" i="1" dirty="0"/>
              <a:t>assessment of bias</a:t>
            </a:r>
            <a:endParaRPr lang="en-AU" dirty="0"/>
          </a:p>
        </p:txBody>
      </p:sp>
      <p:sp>
        <p:nvSpPr>
          <p:cNvPr id="4" name="Slide Number Placeholder 3">
            <a:extLst>
              <a:ext uri="{FF2B5EF4-FFF2-40B4-BE49-F238E27FC236}">
                <a16:creationId xmlns:a16="http://schemas.microsoft.com/office/drawing/2014/main" id="{47E614B3-B76A-5993-18D3-8AEC991058D9}"/>
              </a:ext>
            </a:extLst>
          </p:cNvPr>
          <p:cNvSpPr>
            <a:spLocks noGrp="1"/>
          </p:cNvSpPr>
          <p:nvPr>
            <p:ph type="sldNum" sz="quarter" idx="12"/>
          </p:nvPr>
        </p:nvSpPr>
        <p:spPr/>
        <p:txBody>
          <a:bodyPr/>
          <a:lstStyle/>
          <a:p>
            <a:fld id="{B5CEABB6-07DC-46E8-9B57-56EC44A396E5}" type="slidenum">
              <a:rPr lang="en-US" smtClean="0"/>
              <a:pPr/>
              <a:t>59</a:t>
            </a:fld>
            <a:endParaRPr lang="en-US" dirty="0"/>
          </a:p>
        </p:txBody>
      </p:sp>
      <p:sp>
        <p:nvSpPr>
          <p:cNvPr id="11" name="TextBox 10">
            <a:extLst>
              <a:ext uri="{FF2B5EF4-FFF2-40B4-BE49-F238E27FC236}">
                <a16:creationId xmlns:a16="http://schemas.microsoft.com/office/drawing/2014/main" id="{751E1C73-9B7E-C0E7-08AD-27432AF88D99}"/>
              </a:ext>
            </a:extLst>
          </p:cNvPr>
          <p:cNvSpPr txBox="1"/>
          <p:nvPr/>
        </p:nvSpPr>
        <p:spPr>
          <a:xfrm>
            <a:off x="893064" y="5395322"/>
            <a:ext cx="8684061" cy="646331"/>
          </a:xfrm>
          <a:prstGeom prst="rect">
            <a:avLst/>
          </a:prstGeom>
          <a:noFill/>
        </p:spPr>
        <p:txBody>
          <a:bodyPr wrap="square">
            <a:spAutoFit/>
          </a:bodyPr>
          <a:lstStyle/>
          <a:p>
            <a:pPr marL="0" indent="0">
              <a:buNone/>
            </a:pPr>
            <a:r>
              <a:rPr lang="en-AU" dirty="0"/>
              <a:t>I evaluated the two viable possible alternatives using defined success criteria and limitations!</a:t>
            </a:r>
          </a:p>
        </p:txBody>
      </p:sp>
      <p:sp>
        <p:nvSpPr>
          <p:cNvPr id="13" name="TextBox 12">
            <a:extLst>
              <a:ext uri="{FF2B5EF4-FFF2-40B4-BE49-F238E27FC236}">
                <a16:creationId xmlns:a16="http://schemas.microsoft.com/office/drawing/2014/main" id="{95549D11-7FAB-D89F-1A6F-05BDF45C5F40}"/>
              </a:ext>
            </a:extLst>
          </p:cNvPr>
          <p:cNvSpPr txBox="1"/>
          <p:nvPr/>
        </p:nvSpPr>
        <p:spPr>
          <a:xfrm>
            <a:off x="6096000" y="2002663"/>
            <a:ext cx="3745389" cy="1200329"/>
          </a:xfrm>
          <a:prstGeom prst="rect">
            <a:avLst/>
          </a:prstGeom>
          <a:noFill/>
        </p:spPr>
        <p:txBody>
          <a:bodyPr wrap="square">
            <a:spAutoFit/>
          </a:bodyPr>
          <a:lstStyle/>
          <a:p>
            <a:pPr marL="285750" indent="-285750">
              <a:buFont typeface="Arial" panose="020B0604020202020204" pitchFamily="34" charset="0"/>
              <a:buChar char="•"/>
            </a:pPr>
            <a:r>
              <a:rPr lang="en-AU" dirty="0"/>
              <a:t>As my background in IT I prefer technology- and software-based solutions to physical production models. </a:t>
            </a:r>
          </a:p>
        </p:txBody>
      </p:sp>
    </p:spTree>
    <p:extLst>
      <p:ext uri="{BB962C8B-B14F-4D97-AF65-F5344CB8AC3E}">
        <p14:creationId xmlns:p14="http://schemas.microsoft.com/office/powerpoint/2010/main" val="214999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AU" dirty="0"/>
              <a:t>The Market &amp; Analysis</a:t>
            </a:r>
          </a:p>
        </p:txBody>
      </p:sp>
    </p:spTree>
    <p:extLst>
      <p:ext uri="{BB962C8B-B14F-4D97-AF65-F5344CB8AC3E}">
        <p14:creationId xmlns:p14="http://schemas.microsoft.com/office/powerpoint/2010/main" val="4043390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F497-DD98-7F7D-084D-54839CEA79DB}"/>
              </a:ext>
            </a:extLst>
          </p:cNvPr>
          <p:cNvSpPr>
            <a:spLocks noGrp="1"/>
          </p:cNvSpPr>
          <p:nvPr>
            <p:ph type="title"/>
          </p:nvPr>
        </p:nvSpPr>
        <p:spPr/>
        <p:txBody>
          <a:bodyPr/>
          <a:lstStyle/>
          <a:p>
            <a:r>
              <a:rPr lang="en-AU" dirty="0"/>
              <a:t>The legislation and organizational policy linked</a:t>
            </a:r>
          </a:p>
        </p:txBody>
      </p:sp>
      <p:sp>
        <p:nvSpPr>
          <p:cNvPr id="3" name="Text Placeholder 2">
            <a:extLst>
              <a:ext uri="{FF2B5EF4-FFF2-40B4-BE49-F238E27FC236}">
                <a16:creationId xmlns:a16="http://schemas.microsoft.com/office/drawing/2014/main" id="{C0DCF4E0-4FC2-EAB9-FCCF-770B4884AD6B}"/>
              </a:ext>
            </a:extLst>
          </p:cNvPr>
          <p:cNvSpPr>
            <a:spLocks noGrp="1"/>
          </p:cNvSpPr>
          <p:nvPr>
            <p:ph type="body" sz="quarter" idx="13"/>
          </p:nvPr>
        </p:nvSpPr>
        <p:spPr>
          <a:xfrm>
            <a:off x="865631" y="2072640"/>
            <a:ext cx="6235813" cy="3493008"/>
          </a:xfrm>
        </p:spPr>
        <p:txBody>
          <a:bodyPr/>
          <a:lstStyle/>
          <a:p>
            <a:pPr marL="0" indent="0">
              <a:buNone/>
            </a:pPr>
            <a:r>
              <a:rPr lang="en-AU" dirty="0"/>
              <a:t>It meets legislative and organisational policy requirements by strengthening:</a:t>
            </a:r>
          </a:p>
          <a:p>
            <a:r>
              <a:rPr lang="en-AU" dirty="0"/>
              <a:t>Data security</a:t>
            </a:r>
          </a:p>
          <a:p>
            <a:r>
              <a:rPr lang="en-AU" dirty="0"/>
              <a:t>Financial governance</a:t>
            </a:r>
          </a:p>
          <a:p>
            <a:r>
              <a:rPr lang="en-AU" dirty="0"/>
              <a:t>Intellectual property protection, </a:t>
            </a:r>
          </a:p>
          <a:p>
            <a:r>
              <a:rPr lang="en-AU" dirty="0"/>
              <a:t>Compliance with employment and consumer laws</a:t>
            </a:r>
          </a:p>
          <a:p>
            <a:pPr marL="0" indent="0">
              <a:buNone/>
            </a:pPr>
            <a:endParaRPr lang="en-AU" dirty="0"/>
          </a:p>
        </p:txBody>
      </p:sp>
      <p:sp>
        <p:nvSpPr>
          <p:cNvPr id="4" name="Slide Number Placeholder 3">
            <a:extLst>
              <a:ext uri="{FF2B5EF4-FFF2-40B4-BE49-F238E27FC236}">
                <a16:creationId xmlns:a16="http://schemas.microsoft.com/office/drawing/2014/main" id="{B04D46CA-BABD-EB94-9DD1-D704954B9255}"/>
              </a:ext>
            </a:extLst>
          </p:cNvPr>
          <p:cNvSpPr>
            <a:spLocks noGrp="1"/>
          </p:cNvSpPr>
          <p:nvPr>
            <p:ph type="sldNum" sz="quarter" idx="12"/>
          </p:nvPr>
        </p:nvSpPr>
        <p:spPr/>
        <p:txBody>
          <a:bodyPr/>
          <a:lstStyle/>
          <a:p>
            <a:fld id="{B5CEABB6-07DC-46E8-9B57-56EC44A396E5}" type="slidenum">
              <a:rPr lang="en-US" smtClean="0"/>
              <a:pPr/>
              <a:t>60</a:t>
            </a:fld>
            <a:endParaRPr lang="en-US" dirty="0"/>
          </a:p>
        </p:txBody>
      </p:sp>
      <p:pic>
        <p:nvPicPr>
          <p:cNvPr id="5" name="Picture 4" descr="Government Legislation Printing Australia - Order Hard Copies">
            <a:extLst>
              <a:ext uri="{FF2B5EF4-FFF2-40B4-BE49-F238E27FC236}">
                <a16:creationId xmlns:a16="http://schemas.microsoft.com/office/drawing/2014/main" id="{5503B0A8-2CB3-4A58-BBB5-1D95E65D06D5}"/>
              </a:ext>
            </a:extLst>
          </p:cNvPr>
          <p:cNvPicPr>
            <a:picLocks noChangeAspect="1"/>
          </p:cNvPicPr>
          <p:nvPr/>
        </p:nvPicPr>
        <p:blipFill>
          <a:blip r:embed="rId2">
            <a:clrChange>
              <a:clrFrom>
                <a:srgbClr val="FFFFFF"/>
              </a:clrFrom>
              <a:clrTo>
                <a:srgbClr val="FFFFFF">
                  <a:alpha val="0"/>
                </a:srgbClr>
              </a:clrTo>
            </a:clrChange>
          </a:blip>
          <a:srcRect l="11697" r="50000" b="14935"/>
          <a:stretch>
            <a:fillRect/>
          </a:stretch>
        </p:blipFill>
        <p:spPr>
          <a:xfrm>
            <a:off x="7623959" y="1809503"/>
            <a:ext cx="2189018" cy="2916876"/>
          </a:xfrm>
          <a:prstGeom prst="rect">
            <a:avLst/>
          </a:prstGeom>
        </p:spPr>
      </p:pic>
    </p:spTree>
    <p:extLst>
      <p:ext uri="{BB962C8B-B14F-4D97-AF65-F5344CB8AC3E}">
        <p14:creationId xmlns:p14="http://schemas.microsoft.com/office/powerpoint/2010/main" val="4207584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DEDB4-159E-CA69-B937-30BE19924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AB7F2-2D09-B2DC-BA9B-CEC55A89C9EA}"/>
              </a:ext>
            </a:extLst>
          </p:cNvPr>
          <p:cNvSpPr>
            <a:spLocks noGrp="1"/>
          </p:cNvSpPr>
          <p:nvPr>
            <p:ph type="title"/>
          </p:nvPr>
        </p:nvSpPr>
        <p:spPr/>
        <p:txBody>
          <a:bodyPr/>
          <a:lstStyle/>
          <a:p>
            <a:r>
              <a:rPr lang="en-AU" dirty="0"/>
              <a:t>the Solution Aligns with Strategic Priorities </a:t>
            </a:r>
          </a:p>
        </p:txBody>
      </p:sp>
      <p:sp>
        <p:nvSpPr>
          <p:cNvPr id="3" name="Text Placeholder 2">
            <a:extLst>
              <a:ext uri="{FF2B5EF4-FFF2-40B4-BE49-F238E27FC236}">
                <a16:creationId xmlns:a16="http://schemas.microsoft.com/office/drawing/2014/main" id="{1AFF69C8-24A1-80FE-7C06-5A9D21649E99}"/>
              </a:ext>
            </a:extLst>
          </p:cNvPr>
          <p:cNvSpPr>
            <a:spLocks noGrp="1"/>
          </p:cNvSpPr>
          <p:nvPr>
            <p:ph type="body" sz="quarter" idx="13"/>
          </p:nvPr>
        </p:nvSpPr>
        <p:spPr>
          <a:xfrm>
            <a:off x="893064" y="1828800"/>
            <a:ext cx="5059681" cy="2926080"/>
          </a:xfrm>
        </p:spPr>
        <p:txBody>
          <a:bodyPr>
            <a:normAutofit/>
          </a:bodyPr>
          <a:lstStyle/>
          <a:p>
            <a:pPr marL="0" indent="0">
              <a:buNone/>
            </a:pPr>
            <a:r>
              <a:rPr lang="en-AU" dirty="0"/>
              <a:t>The Cloud-First SaaS &amp; B2C solution supports </a:t>
            </a:r>
            <a:r>
              <a:rPr lang="en-AU" dirty="0" err="1"/>
              <a:t>Worlducation’s</a:t>
            </a:r>
            <a:r>
              <a:rPr lang="en-AU" dirty="0"/>
              <a:t> strategic priorities by improving</a:t>
            </a:r>
          </a:p>
          <a:p>
            <a:r>
              <a:rPr lang="en-AU" dirty="0"/>
              <a:t>Performance</a:t>
            </a:r>
          </a:p>
          <a:p>
            <a:r>
              <a:rPr lang="en-AU" dirty="0"/>
              <a:t>Profitability, accountability</a:t>
            </a:r>
          </a:p>
          <a:p>
            <a:r>
              <a:rPr lang="en-AU" dirty="0"/>
              <a:t>Long-term sustainability</a:t>
            </a:r>
          </a:p>
        </p:txBody>
      </p:sp>
      <p:sp>
        <p:nvSpPr>
          <p:cNvPr id="4" name="Slide Number Placeholder 3">
            <a:extLst>
              <a:ext uri="{FF2B5EF4-FFF2-40B4-BE49-F238E27FC236}">
                <a16:creationId xmlns:a16="http://schemas.microsoft.com/office/drawing/2014/main" id="{B5A1A827-A580-E4D5-1E90-0BFD5C983E70}"/>
              </a:ext>
            </a:extLst>
          </p:cNvPr>
          <p:cNvSpPr>
            <a:spLocks noGrp="1"/>
          </p:cNvSpPr>
          <p:nvPr>
            <p:ph type="sldNum" sz="quarter" idx="12"/>
          </p:nvPr>
        </p:nvSpPr>
        <p:spPr/>
        <p:txBody>
          <a:bodyPr/>
          <a:lstStyle/>
          <a:p>
            <a:fld id="{B5CEABB6-07DC-46E8-9B57-56EC44A396E5}" type="slidenum">
              <a:rPr lang="en-US" smtClean="0"/>
              <a:pPr/>
              <a:t>61</a:t>
            </a:fld>
            <a:endParaRPr lang="en-US" dirty="0"/>
          </a:p>
        </p:txBody>
      </p:sp>
    </p:spTree>
    <p:extLst>
      <p:ext uri="{BB962C8B-B14F-4D97-AF65-F5344CB8AC3E}">
        <p14:creationId xmlns:p14="http://schemas.microsoft.com/office/powerpoint/2010/main" val="1550699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B208-CE19-B758-2449-5897167F2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C154F-CB7A-A1CB-98CA-75056F4764C5}"/>
              </a:ext>
            </a:extLst>
          </p:cNvPr>
          <p:cNvSpPr>
            <a:spLocks noGrp="1"/>
          </p:cNvSpPr>
          <p:nvPr>
            <p:ph type="title"/>
          </p:nvPr>
        </p:nvSpPr>
        <p:spPr/>
        <p:txBody>
          <a:bodyPr/>
          <a:lstStyle/>
          <a:p>
            <a:r>
              <a:rPr lang="en-AU" dirty="0"/>
              <a:t>the Solution Aligns with Strategic Priorities </a:t>
            </a:r>
          </a:p>
        </p:txBody>
      </p:sp>
      <p:sp>
        <p:nvSpPr>
          <p:cNvPr id="4" name="Slide Number Placeholder 3">
            <a:extLst>
              <a:ext uri="{FF2B5EF4-FFF2-40B4-BE49-F238E27FC236}">
                <a16:creationId xmlns:a16="http://schemas.microsoft.com/office/drawing/2014/main" id="{E8426BD6-1597-3C00-E786-505711B70AAE}"/>
              </a:ext>
            </a:extLst>
          </p:cNvPr>
          <p:cNvSpPr>
            <a:spLocks noGrp="1"/>
          </p:cNvSpPr>
          <p:nvPr>
            <p:ph type="sldNum" sz="quarter" idx="12"/>
          </p:nvPr>
        </p:nvSpPr>
        <p:spPr/>
        <p:txBody>
          <a:bodyPr/>
          <a:lstStyle/>
          <a:p>
            <a:fld id="{B5CEABB6-07DC-46E8-9B57-56EC44A396E5}" type="slidenum">
              <a:rPr lang="en-US" smtClean="0"/>
              <a:pPr/>
              <a:t>62</a:t>
            </a:fld>
            <a:endParaRPr lang="en-US" dirty="0"/>
          </a:p>
        </p:txBody>
      </p:sp>
      <p:sp>
        <p:nvSpPr>
          <p:cNvPr id="8" name="TextBox 7">
            <a:extLst>
              <a:ext uri="{FF2B5EF4-FFF2-40B4-BE49-F238E27FC236}">
                <a16:creationId xmlns:a16="http://schemas.microsoft.com/office/drawing/2014/main" id="{7E5B6174-2925-FB03-0D84-76D7F7248874}"/>
              </a:ext>
            </a:extLst>
          </p:cNvPr>
          <p:cNvSpPr txBox="1"/>
          <p:nvPr/>
        </p:nvSpPr>
        <p:spPr>
          <a:xfrm>
            <a:off x="799374" y="2072640"/>
            <a:ext cx="6625553" cy="2585323"/>
          </a:xfrm>
          <a:prstGeom prst="rect">
            <a:avLst/>
          </a:prstGeom>
          <a:noFill/>
        </p:spPr>
        <p:txBody>
          <a:bodyPr wrap="square">
            <a:spAutoFit/>
          </a:bodyPr>
          <a:lstStyle/>
          <a:p>
            <a:r>
              <a:rPr lang="en-AU" b="1" dirty="0"/>
              <a:t>Advantages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Reducing reliance on manufacturing and inventory</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Expands reach</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Solution strengthens customer relationships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supports the priority of attracting and developing talent </a:t>
            </a:r>
          </a:p>
        </p:txBody>
      </p:sp>
    </p:spTree>
    <p:extLst>
      <p:ext uri="{BB962C8B-B14F-4D97-AF65-F5344CB8AC3E}">
        <p14:creationId xmlns:p14="http://schemas.microsoft.com/office/powerpoint/2010/main" val="908455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56F5-FA16-2504-83E4-F0B719F3C0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51E38-CD76-BC53-4112-DCE45E4C984C}"/>
              </a:ext>
            </a:extLst>
          </p:cNvPr>
          <p:cNvSpPr>
            <a:spLocks noGrp="1"/>
          </p:cNvSpPr>
          <p:nvPr>
            <p:ph type="title"/>
          </p:nvPr>
        </p:nvSpPr>
        <p:spPr/>
        <p:txBody>
          <a:bodyPr/>
          <a:lstStyle/>
          <a:p>
            <a:r>
              <a:rPr lang="en-AU" dirty="0"/>
              <a:t>the solution meets the objectives when seeking solutions </a:t>
            </a:r>
          </a:p>
        </p:txBody>
      </p:sp>
      <p:sp>
        <p:nvSpPr>
          <p:cNvPr id="3" name="Text Placeholder 2">
            <a:extLst>
              <a:ext uri="{FF2B5EF4-FFF2-40B4-BE49-F238E27FC236}">
                <a16:creationId xmlns:a16="http://schemas.microsoft.com/office/drawing/2014/main" id="{BCD41943-AE3B-9C59-9906-6D5C0FB12945}"/>
              </a:ext>
            </a:extLst>
          </p:cNvPr>
          <p:cNvSpPr>
            <a:spLocks noGrp="1"/>
          </p:cNvSpPr>
          <p:nvPr>
            <p:ph type="body" sz="quarter" idx="13"/>
          </p:nvPr>
        </p:nvSpPr>
        <p:spPr>
          <a:xfrm>
            <a:off x="893064" y="1828800"/>
            <a:ext cx="6409944" cy="4072128"/>
          </a:xfrm>
        </p:spPr>
        <p:txBody>
          <a:bodyPr>
            <a:normAutofit/>
          </a:bodyPr>
          <a:lstStyle/>
          <a:p>
            <a:pPr marL="0" indent="0">
              <a:buNone/>
            </a:pPr>
            <a:r>
              <a:rPr lang="en-AU" dirty="0"/>
              <a:t>1. Eliminates reliance on physical manufacturing by delivering educational software digitally</a:t>
            </a:r>
          </a:p>
        </p:txBody>
      </p:sp>
      <p:sp>
        <p:nvSpPr>
          <p:cNvPr id="4" name="Slide Number Placeholder 3">
            <a:extLst>
              <a:ext uri="{FF2B5EF4-FFF2-40B4-BE49-F238E27FC236}">
                <a16:creationId xmlns:a16="http://schemas.microsoft.com/office/drawing/2014/main" id="{94B68FB9-804A-282F-3836-5F4BC6B68E72}"/>
              </a:ext>
            </a:extLst>
          </p:cNvPr>
          <p:cNvSpPr>
            <a:spLocks noGrp="1"/>
          </p:cNvSpPr>
          <p:nvPr>
            <p:ph type="sldNum" sz="quarter" idx="12"/>
          </p:nvPr>
        </p:nvSpPr>
        <p:spPr/>
        <p:txBody>
          <a:bodyPr/>
          <a:lstStyle/>
          <a:p>
            <a:fld id="{B5CEABB6-07DC-46E8-9B57-56EC44A396E5}" type="slidenum">
              <a:rPr lang="en-US" smtClean="0"/>
              <a:pPr/>
              <a:t>63</a:t>
            </a:fld>
            <a:endParaRPr lang="en-US" dirty="0"/>
          </a:p>
        </p:txBody>
      </p:sp>
    </p:spTree>
    <p:extLst>
      <p:ext uri="{BB962C8B-B14F-4D97-AF65-F5344CB8AC3E}">
        <p14:creationId xmlns:p14="http://schemas.microsoft.com/office/powerpoint/2010/main" val="22991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ACDA-925E-E576-91B5-BEBAC5004F54}"/>
              </a:ext>
            </a:extLst>
          </p:cNvPr>
          <p:cNvSpPr>
            <a:spLocks noGrp="1"/>
          </p:cNvSpPr>
          <p:nvPr>
            <p:ph type="title"/>
          </p:nvPr>
        </p:nvSpPr>
        <p:spPr/>
        <p:txBody>
          <a:bodyPr/>
          <a:lstStyle/>
          <a:p>
            <a:r>
              <a:rPr lang="en-AU" dirty="0"/>
              <a:t>the solution meets the objectives when seeking solutions </a:t>
            </a:r>
          </a:p>
        </p:txBody>
      </p:sp>
      <p:sp>
        <p:nvSpPr>
          <p:cNvPr id="3" name="Text Placeholder 2">
            <a:extLst>
              <a:ext uri="{FF2B5EF4-FFF2-40B4-BE49-F238E27FC236}">
                <a16:creationId xmlns:a16="http://schemas.microsoft.com/office/drawing/2014/main" id="{4222B8C3-3720-427B-C3A5-9D044177AEA0}"/>
              </a:ext>
            </a:extLst>
          </p:cNvPr>
          <p:cNvSpPr>
            <a:spLocks noGrp="1"/>
          </p:cNvSpPr>
          <p:nvPr>
            <p:ph type="body" sz="quarter" idx="13"/>
          </p:nvPr>
        </p:nvSpPr>
        <p:spPr>
          <a:xfrm>
            <a:off x="893064" y="1828800"/>
            <a:ext cx="6409944" cy="4072128"/>
          </a:xfrm>
        </p:spPr>
        <p:txBody>
          <a:bodyPr>
            <a:normAutofit/>
          </a:bodyPr>
          <a:lstStyle/>
          <a:p>
            <a:pPr marL="0" indent="0">
              <a:buNone/>
            </a:pPr>
            <a:r>
              <a:rPr lang="en-AU" dirty="0"/>
              <a:t>2. Cloud-based delivery ensures service continuity regardless of disruptions in manufacturing or shipping. The platform can scale rapidly.</a:t>
            </a:r>
          </a:p>
        </p:txBody>
      </p:sp>
      <p:sp>
        <p:nvSpPr>
          <p:cNvPr id="4" name="Slide Number Placeholder 3">
            <a:extLst>
              <a:ext uri="{FF2B5EF4-FFF2-40B4-BE49-F238E27FC236}">
                <a16:creationId xmlns:a16="http://schemas.microsoft.com/office/drawing/2014/main" id="{B30C9911-622F-71D2-4059-5C935AA39DC3}"/>
              </a:ext>
            </a:extLst>
          </p:cNvPr>
          <p:cNvSpPr>
            <a:spLocks noGrp="1"/>
          </p:cNvSpPr>
          <p:nvPr>
            <p:ph type="sldNum" sz="quarter" idx="12"/>
          </p:nvPr>
        </p:nvSpPr>
        <p:spPr/>
        <p:txBody>
          <a:bodyPr/>
          <a:lstStyle/>
          <a:p>
            <a:fld id="{B5CEABB6-07DC-46E8-9B57-56EC44A396E5}" type="slidenum">
              <a:rPr lang="en-US" smtClean="0"/>
              <a:pPr/>
              <a:t>64</a:t>
            </a:fld>
            <a:endParaRPr lang="en-US" dirty="0"/>
          </a:p>
        </p:txBody>
      </p:sp>
    </p:spTree>
    <p:extLst>
      <p:ext uri="{BB962C8B-B14F-4D97-AF65-F5344CB8AC3E}">
        <p14:creationId xmlns:p14="http://schemas.microsoft.com/office/powerpoint/2010/main" val="301309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BDD5-2572-1616-CE19-7E3D89DE971D}"/>
              </a:ext>
            </a:extLst>
          </p:cNvPr>
          <p:cNvSpPr>
            <a:spLocks noGrp="1"/>
          </p:cNvSpPr>
          <p:nvPr>
            <p:ph type="title"/>
          </p:nvPr>
        </p:nvSpPr>
        <p:spPr/>
        <p:txBody>
          <a:bodyPr/>
          <a:lstStyle/>
          <a:p>
            <a:r>
              <a:rPr lang="en-AU" dirty="0"/>
              <a:t>Resources Needed</a:t>
            </a:r>
          </a:p>
        </p:txBody>
      </p:sp>
      <p:sp>
        <p:nvSpPr>
          <p:cNvPr id="3" name="Text Placeholder 2">
            <a:extLst>
              <a:ext uri="{FF2B5EF4-FFF2-40B4-BE49-F238E27FC236}">
                <a16:creationId xmlns:a16="http://schemas.microsoft.com/office/drawing/2014/main" id="{1B63417B-47AF-8B8E-A2E4-A313D18A6BC3}"/>
              </a:ext>
            </a:extLst>
          </p:cNvPr>
          <p:cNvSpPr>
            <a:spLocks noGrp="1"/>
          </p:cNvSpPr>
          <p:nvPr>
            <p:ph type="body" sz="quarter" idx="13"/>
          </p:nvPr>
        </p:nvSpPr>
        <p:spPr>
          <a:xfrm>
            <a:off x="865631" y="2072640"/>
            <a:ext cx="4377701" cy="3853598"/>
          </a:xfrm>
        </p:spPr>
        <p:txBody>
          <a:bodyPr>
            <a:normAutofit/>
          </a:bodyPr>
          <a:lstStyle/>
          <a:p>
            <a:pPr marL="0" indent="-114300">
              <a:buNone/>
            </a:pPr>
            <a:r>
              <a:rPr lang="en-AU" b="1" dirty="0"/>
              <a:t>Human Resources</a:t>
            </a:r>
            <a:endParaRPr lang="en-AU" dirty="0"/>
          </a:p>
          <a:p>
            <a:r>
              <a:rPr lang="en-AU" dirty="0"/>
              <a:t>The solution requires qualified IT professionals and educational professionals</a:t>
            </a:r>
            <a:endParaRPr lang="en-AU" b="1" dirty="0"/>
          </a:p>
        </p:txBody>
      </p:sp>
      <p:sp>
        <p:nvSpPr>
          <p:cNvPr id="4" name="Slide Number Placeholder 3">
            <a:extLst>
              <a:ext uri="{FF2B5EF4-FFF2-40B4-BE49-F238E27FC236}">
                <a16:creationId xmlns:a16="http://schemas.microsoft.com/office/drawing/2014/main" id="{22026784-062A-9D0A-DE47-2FAC8335D028}"/>
              </a:ext>
            </a:extLst>
          </p:cNvPr>
          <p:cNvSpPr>
            <a:spLocks noGrp="1"/>
          </p:cNvSpPr>
          <p:nvPr>
            <p:ph type="sldNum" sz="quarter" idx="12"/>
          </p:nvPr>
        </p:nvSpPr>
        <p:spPr/>
        <p:txBody>
          <a:bodyPr/>
          <a:lstStyle/>
          <a:p>
            <a:fld id="{B5CEABB6-07DC-46E8-9B57-56EC44A396E5}" type="slidenum">
              <a:rPr lang="en-US" smtClean="0"/>
              <a:pPr/>
              <a:t>65</a:t>
            </a:fld>
            <a:endParaRPr lang="en-US" dirty="0"/>
          </a:p>
        </p:txBody>
      </p:sp>
      <p:sp>
        <p:nvSpPr>
          <p:cNvPr id="6" name="TextBox 5">
            <a:extLst>
              <a:ext uri="{FF2B5EF4-FFF2-40B4-BE49-F238E27FC236}">
                <a16:creationId xmlns:a16="http://schemas.microsoft.com/office/drawing/2014/main" id="{368B31C7-F439-210D-1186-262D18C5C50E}"/>
              </a:ext>
            </a:extLst>
          </p:cNvPr>
          <p:cNvSpPr txBox="1"/>
          <p:nvPr/>
        </p:nvSpPr>
        <p:spPr>
          <a:xfrm>
            <a:off x="6632292" y="3843861"/>
            <a:ext cx="3420319" cy="923330"/>
          </a:xfrm>
          <a:prstGeom prst="rect">
            <a:avLst/>
          </a:prstGeom>
          <a:noFill/>
        </p:spPr>
        <p:txBody>
          <a:bodyPr wrap="square">
            <a:spAutoFit/>
          </a:bodyPr>
          <a:lstStyle/>
          <a:p>
            <a:pPr marL="0" indent="0">
              <a:buNone/>
            </a:pPr>
            <a:r>
              <a:rPr lang="en-AU" b="1" dirty="0"/>
              <a:t>Technological Resources</a:t>
            </a:r>
            <a:endParaRPr lang="en-AU" dirty="0"/>
          </a:p>
          <a:p>
            <a:r>
              <a:rPr lang="en-AU" dirty="0"/>
              <a:t>Cloud infrastructure</a:t>
            </a:r>
            <a:r>
              <a:rPr lang="en-AU"/>
              <a:t>, ERP</a:t>
            </a:r>
            <a:r>
              <a:rPr lang="en-AU" dirty="0"/>
              <a:t>, website, cybersecurity</a:t>
            </a:r>
          </a:p>
        </p:txBody>
      </p:sp>
    </p:spTree>
    <p:extLst>
      <p:ext uri="{BB962C8B-B14F-4D97-AF65-F5344CB8AC3E}">
        <p14:creationId xmlns:p14="http://schemas.microsoft.com/office/powerpoint/2010/main" val="3963411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ACC5C-FEEF-2E1E-FEF9-5DC8E8740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002CD-A9E9-44E9-0930-49A6EFF7A010}"/>
              </a:ext>
            </a:extLst>
          </p:cNvPr>
          <p:cNvSpPr>
            <a:spLocks noGrp="1"/>
          </p:cNvSpPr>
          <p:nvPr>
            <p:ph type="title"/>
          </p:nvPr>
        </p:nvSpPr>
        <p:spPr/>
        <p:txBody>
          <a:bodyPr/>
          <a:lstStyle/>
          <a:p>
            <a:r>
              <a:rPr lang="en-AU" dirty="0"/>
              <a:t>Resources Needed</a:t>
            </a:r>
          </a:p>
        </p:txBody>
      </p:sp>
      <p:sp>
        <p:nvSpPr>
          <p:cNvPr id="3" name="Text Placeholder 2">
            <a:extLst>
              <a:ext uri="{FF2B5EF4-FFF2-40B4-BE49-F238E27FC236}">
                <a16:creationId xmlns:a16="http://schemas.microsoft.com/office/drawing/2014/main" id="{8B090E51-2E80-C4E1-9F50-564DCC4A3003}"/>
              </a:ext>
            </a:extLst>
          </p:cNvPr>
          <p:cNvSpPr>
            <a:spLocks noGrp="1"/>
          </p:cNvSpPr>
          <p:nvPr>
            <p:ph type="body" sz="quarter" idx="13"/>
          </p:nvPr>
        </p:nvSpPr>
        <p:spPr/>
        <p:txBody>
          <a:bodyPr>
            <a:normAutofit fontScale="25000" lnSpcReduction="20000"/>
          </a:bodyPr>
          <a:lstStyle/>
          <a:p>
            <a:pPr lvl="1"/>
            <a:r>
              <a:rPr lang="en-AU" b="1" dirty="0"/>
              <a:t>Financial Resources</a:t>
            </a:r>
            <a:endParaRPr lang="en-AU" dirty="0"/>
          </a:p>
          <a:p>
            <a:r>
              <a:rPr lang="en-AU" dirty="0"/>
              <a:t> </a:t>
            </a:r>
          </a:p>
          <a:p>
            <a:r>
              <a:rPr lang="en-AU" dirty="0"/>
              <a:t>Financial resources are required for the initial investment in cloud infrastructure, software redesign, systems integration, and cybersecurity enhancements.</a:t>
            </a:r>
          </a:p>
          <a:p>
            <a:r>
              <a:rPr lang="en-AU" dirty="0"/>
              <a:t> </a:t>
            </a:r>
          </a:p>
          <a:p>
            <a:r>
              <a:rPr lang="en-AU" dirty="0"/>
              <a:t>While initial costs are moderate, long-term operating costs are lower than those associated with manufacturing and inventory management.</a:t>
            </a:r>
          </a:p>
          <a:p>
            <a:r>
              <a:rPr lang="en-AU" dirty="0"/>
              <a:t> </a:t>
            </a:r>
          </a:p>
          <a:p>
            <a:pPr lvl="1"/>
            <a:r>
              <a:rPr lang="en-AU" b="1" dirty="0"/>
              <a:t>Administrative Resources</a:t>
            </a:r>
            <a:endParaRPr lang="en-AU" dirty="0"/>
          </a:p>
          <a:p>
            <a:r>
              <a:rPr lang="en-AU" dirty="0"/>
              <a:t> </a:t>
            </a:r>
          </a:p>
          <a:p>
            <a:r>
              <a:rPr lang="en-AU" dirty="0"/>
              <a:t>Administrative resources include project management to oversee the transition, updating policies to reflect cloud operations, and governance processes to ensure compliance with financial authorization, privacy, and documentation policies.</a:t>
            </a:r>
          </a:p>
          <a:p>
            <a:r>
              <a:rPr lang="en-AU" dirty="0"/>
              <a:t> </a:t>
            </a:r>
          </a:p>
          <a:p>
            <a:r>
              <a:rPr lang="en-AU" dirty="0"/>
              <a:t>Legal and compliance support is also required to manage user agreements, data protection obligations, and service-level agreements with cloud providers.</a:t>
            </a:r>
          </a:p>
          <a:p>
            <a:r>
              <a:rPr lang="en-AU" dirty="0"/>
              <a:t> </a:t>
            </a:r>
          </a:p>
          <a:p>
            <a:r>
              <a:rPr lang="en-AU" dirty="0"/>
              <a:t> </a:t>
            </a:r>
          </a:p>
          <a:p>
            <a:br>
              <a:rPr lang="en-AU" dirty="0"/>
            </a:br>
            <a:endParaRPr lang="en-AU" dirty="0"/>
          </a:p>
          <a:p>
            <a:r>
              <a:rPr lang="en-AU" dirty="0"/>
              <a:t> </a:t>
            </a:r>
            <a:endParaRPr lang="en-AU" sz="1600" dirty="0"/>
          </a:p>
        </p:txBody>
      </p:sp>
      <p:sp>
        <p:nvSpPr>
          <p:cNvPr id="4" name="Slide Number Placeholder 3">
            <a:extLst>
              <a:ext uri="{FF2B5EF4-FFF2-40B4-BE49-F238E27FC236}">
                <a16:creationId xmlns:a16="http://schemas.microsoft.com/office/drawing/2014/main" id="{BBCA7149-CF0D-A227-48D7-806465FD01F1}"/>
              </a:ext>
            </a:extLst>
          </p:cNvPr>
          <p:cNvSpPr>
            <a:spLocks noGrp="1"/>
          </p:cNvSpPr>
          <p:nvPr>
            <p:ph type="sldNum" sz="quarter" idx="12"/>
          </p:nvPr>
        </p:nvSpPr>
        <p:spPr/>
        <p:txBody>
          <a:bodyPr/>
          <a:lstStyle/>
          <a:p>
            <a:fld id="{B5CEABB6-07DC-46E8-9B57-56EC44A396E5}" type="slidenum">
              <a:rPr lang="en-US" smtClean="0"/>
              <a:pPr/>
              <a:t>66</a:t>
            </a:fld>
            <a:endParaRPr lang="en-US" dirty="0"/>
          </a:p>
        </p:txBody>
      </p:sp>
    </p:spTree>
    <p:extLst>
      <p:ext uri="{BB962C8B-B14F-4D97-AF65-F5344CB8AC3E}">
        <p14:creationId xmlns:p14="http://schemas.microsoft.com/office/powerpoint/2010/main" val="909728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2C54-FA99-DE47-CC52-A5B815066A67}"/>
              </a:ext>
            </a:extLst>
          </p:cNvPr>
          <p:cNvSpPr>
            <a:spLocks noGrp="1"/>
          </p:cNvSpPr>
          <p:nvPr>
            <p:ph type="title"/>
          </p:nvPr>
        </p:nvSpPr>
        <p:spPr/>
        <p:txBody>
          <a:bodyPr/>
          <a:lstStyle/>
          <a:p>
            <a:r>
              <a:rPr lang="en-AU" dirty="0"/>
              <a:t>Advantages</a:t>
            </a:r>
          </a:p>
        </p:txBody>
      </p:sp>
      <p:sp>
        <p:nvSpPr>
          <p:cNvPr id="3" name="Text Placeholder 2">
            <a:extLst>
              <a:ext uri="{FF2B5EF4-FFF2-40B4-BE49-F238E27FC236}">
                <a16:creationId xmlns:a16="http://schemas.microsoft.com/office/drawing/2014/main" id="{D5290A51-F946-1140-F041-A49CE0FFB17A}"/>
              </a:ext>
            </a:extLst>
          </p:cNvPr>
          <p:cNvSpPr>
            <a:spLocks noGrp="1"/>
          </p:cNvSpPr>
          <p:nvPr>
            <p:ph type="body" sz="quarter" idx="13"/>
          </p:nvPr>
        </p:nvSpPr>
        <p:spPr/>
        <p:txBody>
          <a:bodyPr>
            <a:normAutofit fontScale="25000" lnSpcReduction="20000"/>
          </a:bodyPr>
          <a:lstStyle/>
          <a:p>
            <a:r>
              <a:rPr lang="en-AU" dirty="0"/>
              <a:t>Overall, the Cloud-First SaaS and B2C solution delivers clear operational, financial, and strategic advantages while supporting long-term sustainability and growth.</a:t>
            </a:r>
          </a:p>
          <a:p>
            <a:r>
              <a:rPr lang="en-AU" dirty="0"/>
              <a:t> </a:t>
            </a:r>
          </a:p>
          <a:p>
            <a:pPr lvl="0"/>
            <a:r>
              <a:rPr lang="en-AU" dirty="0"/>
              <a:t>Reduced dependence on manufacturing and supply chains. By offering educational software through the cloud, the organization avoids the risks associated with factory closures, logistical delays, and geopolitical disruptions, thus improving operational resilience.</a:t>
            </a:r>
          </a:p>
          <a:p>
            <a:r>
              <a:rPr lang="en-AU" dirty="0"/>
              <a:t> </a:t>
            </a:r>
          </a:p>
          <a:p>
            <a:pPr lvl="0"/>
            <a:r>
              <a:rPr lang="en-AU" dirty="0"/>
              <a:t>Service continuity and scalability. Cloud delivery allows the organization to continue offering products and services regardless of physical production limitations, while easily scaling to meet growing demand without requiring additional manufacturing capacity.</a:t>
            </a:r>
          </a:p>
          <a:p>
            <a:r>
              <a:rPr lang="en-AU" dirty="0"/>
              <a:t> </a:t>
            </a:r>
          </a:p>
          <a:p>
            <a:pPr lvl="0"/>
            <a:r>
              <a:rPr lang="en-AU" dirty="0"/>
              <a:t>Greater financial stability. Reduced operating costs, lower inventory requirements, and recurring subscription revenue contribute to more predictable cash flow and sustainable profit margins.</a:t>
            </a:r>
          </a:p>
          <a:p>
            <a:r>
              <a:rPr lang="en-AU" dirty="0"/>
              <a:t> </a:t>
            </a:r>
          </a:p>
          <a:p>
            <a:pPr lvl="0"/>
            <a:r>
              <a:rPr lang="en-AU" dirty="0"/>
              <a:t>Greater market reach and accessibility. The SaaS and B2C model enables greater market reach and accessibility. Customers can access the software on their own devices, expanding the target market beyond schools to include individual users and supporting the organization's social mission of increasing access to education.</a:t>
            </a:r>
          </a:p>
          <a:p>
            <a:r>
              <a:rPr lang="en-AU" dirty="0"/>
              <a:t> </a:t>
            </a:r>
          </a:p>
          <a:p>
            <a:pPr lvl="0"/>
            <a:r>
              <a:rPr lang="en-AU" dirty="0"/>
              <a:t>The solution can improve the quality and innovation of products and services. Software updates, new features, and content enhancements can be delivered quickly and consistently, ensuring the product remains relevant in a constantly evolving technology market.</a:t>
            </a:r>
          </a:p>
          <a:p>
            <a:r>
              <a:rPr lang="en-AU" dirty="0"/>
              <a:t> </a:t>
            </a:r>
          </a:p>
          <a:p>
            <a:r>
              <a:rPr lang="en-AU" dirty="0"/>
              <a:t> </a:t>
            </a:r>
          </a:p>
          <a:p>
            <a:pPr marL="0" indent="0">
              <a:buNone/>
            </a:pPr>
            <a:endParaRPr lang="en-AU" dirty="0"/>
          </a:p>
        </p:txBody>
      </p:sp>
      <p:sp>
        <p:nvSpPr>
          <p:cNvPr id="4" name="Slide Number Placeholder 3">
            <a:extLst>
              <a:ext uri="{FF2B5EF4-FFF2-40B4-BE49-F238E27FC236}">
                <a16:creationId xmlns:a16="http://schemas.microsoft.com/office/drawing/2014/main" id="{F1DB62A5-2705-95B8-85E5-DF84DF59AAF7}"/>
              </a:ext>
            </a:extLst>
          </p:cNvPr>
          <p:cNvSpPr>
            <a:spLocks noGrp="1"/>
          </p:cNvSpPr>
          <p:nvPr>
            <p:ph type="sldNum" sz="quarter" idx="12"/>
          </p:nvPr>
        </p:nvSpPr>
        <p:spPr/>
        <p:txBody>
          <a:bodyPr/>
          <a:lstStyle/>
          <a:p>
            <a:fld id="{B5CEABB6-07DC-46E8-9B57-56EC44A396E5}" type="slidenum">
              <a:rPr lang="en-US" smtClean="0"/>
              <a:pPr/>
              <a:t>67</a:t>
            </a:fld>
            <a:endParaRPr lang="en-US" dirty="0"/>
          </a:p>
        </p:txBody>
      </p:sp>
    </p:spTree>
    <p:extLst>
      <p:ext uri="{BB962C8B-B14F-4D97-AF65-F5344CB8AC3E}">
        <p14:creationId xmlns:p14="http://schemas.microsoft.com/office/powerpoint/2010/main" val="2819290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B604-C190-EFDF-47A2-416A2112AEEE}"/>
              </a:ext>
            </a:extLst>
          </p:cNvPr>
          <p:cNvSpPr>
            <a:spLocks noGrp="1"/>
          </p:cNvSpPr>
          <p:nvPr>
            <p:ph type="title"/>
          </p:nvPr>
        </p:nvSpPr>
        <p:spPr/>
        <p:txBody>
          <a:bodyPr/>
          <a:lstStyle/>
          <a:p>
            <a:r>
              <a:rPr lang="en-AU" dirty="0"/>
              <a:t>Risks</a:t>
            </a:r>
          </a:p>
        </p:txBody>
      </p:sp>
      <p:sp>
        <p:nvSpPr>
          <p:cNvPr id="3" name="Text Placeholder 2">
            <a:extLst>
              <a:ext uri="{FF2B5EF4-FFF2-40B4-BE49-F238E27FC236}">
                <a16:creationId xmlns:a16="http://schemas.microsoft.com/office/drawing/2014/main" id="{A77877D3-D2C7-A258-C3B2-65775B0E403C}"/>
              </a:ext>
            </a:extLst>
          </p:cNvPr>
          <p:cNvSpPr>
            <a:spLocks noGrp="1"/>
          </p:cNvSpPr>
          <p:nvPr>
            <p:ph type="body" sz="quarter" idx="13"/>
          </p:nvPr>
        </p:nvSpPr>
        <p:spPr/>
        <p:txBody>
          <a:bodyPr>
            <a:normAutofit fontScale="25000" lnSpcReduction="20000"/>
          </a:bodyPr>
          <a:lstStyle/>
          <a:p>
            <a:r>
              <a:rPr lang="en-AU" dirty="0"/>
              <a:t>While the Cloud-First SaaS &amp; B2C solution presents the inherent risks of any technology, these can be mitigated through strong governance, cybersecurity controls, careful change management, and strategic planning.</a:t>
            </a:r>
          </a:p>
          <a:p>
            <a:r>
              <a:rPr lang="en-AU" dirty="0"/>
              <a:t> </a:t>
            </a:r>
          </a:p>
          <a:p>
            <a:pPr lvl="0"/>
            <a:r>
              <a:rPr lang="en-AU" dirty="0"/>
              <a:t>Significant risks to cybersecurity and data privacy. Because the organization will rely heavily on cloud infrastructure, there is increased exposure to potential data breaches, unauthorized access, or system vulnerabilities.</a:t>
            </a:r>
          </a:p>
          <a:p>
            <a:r>
              <a:rPr lang="en-AU" dirty="0"/>
              <a:t> </a:t>
            </a:r>
          </a:p>
          <a:p>
            <a:pPr lvl="0"/>
            <a:r>
              <a:rPr lang="en-AU" dirty="0"/>
              <a:t>Risks in implementation and transition. Moving from a hardware-centric model to a cloud-based delivery approach requires changes to systems, processes, and staff roles. During the transition period, there is a risk of service disruption, staff resistance to change, or implementation delays.</a:t>
            </a:r>
          </a:p>
          <a:p>
            <a:r>
              <a:rPr lang="en-AU" dirty="0"/>
              <a:t> </a:t>
            </a:r>
          </a:p>
          <a:p>
            <a:pPr lvl="0"/>
            <a:r>
              <a:rPr lang="en-AU" dirty="0"/>
              <a:t>Financial risks exist during the initial investment phase. While long-term costs are lower, an initial investment is required for software redesign, cloud services, systems integration, and staff training. If adoption is slower than expected, the return on investment may take longer to achieve.</a:t>
            </a:r>
          </a:p>
          <a:p>
            <a:r>
              <a:rPr lang="en-AU" dirty="0"/>
              <a:t> </a:t>
            </a:r>
          </a:p>
          <a:p>
            <a:pPr lvl="0"/>
            <a:r>
              <a:rPr lang="en-AU" dirty="0"/>
              <a:t>Reliance on third-party cloud service providers. Service disruptions, changes in pricing models, or contractual limitations could affect service availability and operating costs.</a:t>
            </a:r>
          </a:p>
          <a:p>
            <a:r>
              <a:rPr lang="en-AU" dirty="0"/>
              <a:t> </a:t>
            </a:r>
          </a:p>
          <a:p>
            <a:pPr lvl="0"/>
            <a:r>
              <a:rPr lang="en-AU" dirty="0"/>
              <a:t>Customer resistance to change and market adoption, as some customers may prefer traditional hardware-based solutions or may face limitations such as poor internet connectivity, reduces adoption of the B2C cloud model.</a:t>
            </a:r>
          </a:p>
          <a:p>
            <a:pPr marL="0" indent="0">
              <a:buNone/>
            </a:pPr>
            <a:endParaRPr lang="en-AU" dirty="0"/>
          </a:p>
        </p:txBody>
      </p:sp>
      <p:sp>
        <p:nvSpPr>
          <p:cNvPr id="4" name="Slide Number Placeholder 3">
            <a:extLst>
              <a:ext uri="{FF2B5EF4-FFF2-40B4-BE49-F238E27FC236}">
                <a16:creationId xmlns:a16="http://schemas.microsoft.com/office/drawing/2014/main" id="{6563FBC1-0863-7C88-316B-40BA2FB2CE9B}"/>
              </a:ext>
            </a:extLst>
          </p:cNvPr>
          <p:cNvSpPr>
            <a:spLocks noGrp="1"/>
          </p:cNvSpPr>
          <p:nvPr>
            <p:ph type="sldNum" sz="quarter" idx="12"/>
          </p:nvPr>
        </p:nvSpPr>
        <p:spPr/>
        <p:txBody>
          <a:bodyPr/>
          <a:lstStyle/>
          <a:p>
            <a:fld id="{B5CEABB6-07DC-46E8-9B57-56EC44A396E5}" type="slidenum">
              <a:rPr lang="en-US" smtClean="0"/>
              <a:pPr/>
              <a:t>68</a:t>
            </a:fld>
            <a:endParaRPr lang="en-US" dirty="0"/>
          </a:p>
        </p:txBody>
      </p:sp>
    </p:spTree>
    <p:extLst>
      <p:ext uri="{BB962C8B-B14F-4D97-AF65-F5344CB8AC3E}">
        <p14:creationId xmlns:p14="http://schemas.microsoft.com/office/powerpoint/2010/main" val="3488888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CAEF-D519-B525-8C8E-614593E267E8}"/>
              </a:ext>
            </a:extLst>
          </p:cNvPr>
          <p:cNvSpPr>
            <a:spLocks noGrp="1"/>
          </p:cNvSpPr>
          <p:nvPr>
            <p:ph type="title"/>
          </p:nvPr>
        </p:nvSpPr>
        <p:spPr/>
        <p:txBody>
          <a:bodyPr/>
          <a:lstStyle/>
          <a:p>
            <a:r>
              <a:rPr lang="en-AU" dirty="0"/>
              <a:t>Refine the Project</a:t>
            </a:r>
          </a:p>
        </p:txBody>
      </p:sp>
      <p:sp>
        <p:nvSpPr>
          <p:cNvPr id="3" name="Picture Placeholder 2">
            <a:extLst>
              <a:ext uri="{FF2B5EF4-FFF2-40B4-BE49-F238E27FC236}">
                <a16:creationId xmlns:a16="http://schemas.microsoft.com/office/drawing/2014/main" id="{E84BA5AB-FE7A-2160-B2E6-755166C2613C}"/>
              </a:ext>
            </a:extLst>
          </p:cNvPr>
          <p:cNvSpPr>
            <a:spLocks noGrp="1"/>
          </p:cNvSpPr>
          <p:nvPr>
            <p:ph type="pic" sz="quarter" idx="10"/>
          </p:nvPr>
        </p:nvSpPr>
        <p:spPr/>
      </p:sp>
    </p:spTree>
    <p:extLst>
      <p:ext uri="{BB962C8B-B14F-4D97-AF65-F5344CB8AC3E}">
        <p14:creationId xmlns:p14="http://schemas.microsoft.com/office/powerpoint/2010/main" val="382939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762" y="2157046"/>
            <a:ext cx="6830511" cy="2968407"/>
          </a:xfrm>
        </p:spPr>
        <p:txBody>
          <a:bodyPr>
            <a:normAutofit/>
          </a:bodyPr>
          <a:lstStyle/>
          <a:p>
            <a:r>
              <a:rPr lang="en-AU" dirty="0"/>
              <a:t>Is changing rapidly.  Rapid growth and adoption of emerging technologies </a:t>
            </a:r>
          </a:p>
          <a:p>
            <a:pPr lvl="0"/>
            <a:endParaRPr lang="en-AU" dirty="0"/>
          </a:p>
          <a:p>
            <a:pPr marL="342900" lvl="0" indent="-342900">
              <a:buFont typeface="Arial" panose="020B0604020202020204" pitchFamily="34" charset="0"/>
              <a:buChar char="•"/>
            </a:pPr>
            <a:r>
              <a:rPr lang="en-AU" dirty="0"/>
              <a:t>AI</a:t>
            </a:r>
          </a:p>
          <a:p>
            <a:pPr marL="342900" lvl="0" indent="-342900">
              <a:buFont typeface="Arial" panose="020B0604020202020204" pitchFamily="34" charset="0"/>
              <a:buChar char="•"/>
            </a:pPr>
            <a:r>
              <a:rPr lang="en-AU" dirty="0"/>
              <a:t>OT</a:t>
            </a:r>
          </a:p>
          <a:p>
            <a:pPr marL="342900" lvl="0" indent="-342900">
              <a:buFont typeface="Arial" panose="020B0604020202020204" pitchFamily="34" charset="0"/>
              <a:buChar char="•"/>
            </a:pPr>
            <a:r>
              <a:rPr lang="en-AU" dirty="0"/>
              <a:t>Cybersecurity</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AU" noProof="0" smtClean="0"/>
              <a:pPr/>
              <a:t>7</a:t>
            </a:fld>
            <a:endParaRPr lang="en-AU" noProof="0" dirty="0"/>
          </a:p>
        </p:txBody>
      </p:sp>
      <p:sp>
        <p:nvSpPr>
          <p:cNvPr id="7" name="Title 1">
            <a:extLst>
              <a:ext uri="{FF2B5EF4-FFF2-40B4-BE49-F238E27FC236}">
                <a16:creationId xmlns:a16="http://schemas.microsoft.com/office/drawing/2014/main" id="{23A2DD7E-41A1-0915-B631-7BBD633673A5}"/>
              </a:ext>
            </a:extLst>
          </p:cNvPr>
          <p:cNvSpPr>
            <a:spLocks noGrp="1"/>
          </p:cNvSpPr>
          <p:nvPr>
            <p:ph type="title"/>
          </p:nvPr>
        </p:nvSpPr>
        <p:spPr>
          <a:xfrm>
            <a:off x="893064" y="72518"/>
            <a:ext cx="8297380" cy="1326514"/>
          </a:xfrm>
        </p:spPr>
        <p:txBody>
          <a:bodyPr/>
          <a:lstStyle/>
          <a:p>
            <a:r>
              <a:rPr lang="en-AU" noProof="0" dirty="0"/>
              <a:t>The market</a:t>
            </a:r>
          </a:p>
        </p:txBody>
      </p:sp>
      <p:sp>
        <p:nvSpPr>
          <p:cNvPr id="9" name="TextBox 8">
            <a:extLst>
              <a:ext uri="{FF2B5EF4-FFF2-40B4-BE49-F238E27FC236}">
                <a16:creationId xmlns:a16="http://schemas.microsoft.com/office/drawing/2014/main" id="{AA44E5CA-6D0C-7931-BCD2-018FDE37AED9}"/>
              </a:ext>
            </a:extLst>
          </p:cNvPr>
          <p:cNvSpPr txBox="1"/>
          <p:nvPr/>
        </p:nvSpPr>
        <p:spPr>
          <a:xfrm>
            <a:off x="5854148" y="4477538"/>
            <a:ext cx="5898874" cy="1477328"/>
          </a:xfrm>
          <a:prstGeom prst="rect">
            <a:avLst/>
          </a:prstGeom>
          <a:noFill/>
        </p:spPr>
        <p:txBody>
          <a:bodyPr wrap="square">
            <a:spAutoFit/>
          </a:bodyPr>
          <a:lstStyle/>
          <a:p>
            <a:pPr lvl="0"/>
            <a:endParaRPr lang="en-AU" dirty="0"/>
          </a:p>
          <a:p>
            <a:pPr marL="285750" indent="-285750">
              <a:buFont typeface="Arial" panose="020B0604020202020204" pitchFamily="34" charset="0"/>
              <a:buChar char="•"/>
            </a:pPr>
            <a:r>
              <a:rPr lang="en-AU" dirty="0"/>
              <a:t>The manufacturing disruptions in the supply of hardware components.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Tablets market are growing</a:t>
            </a:r>
          </a:p>
        </p:txBody>
      </p:sp>
      <p:pic>
        <p:nvPicPr>
          <p:cNvPr id="10" name="Picture 9" descr="Market Vector SVG Icon - SVG Repo">
            <a:extLst>
              <a:ext uri="{FF2B5EF4-FFF2-40B4-BE49-F238E27FC236}">
                <a16:creationId xmlns:a16="http://schemas.microsoft.com/office/drawing/2014/main" id="{89ADC564-4CAD-6BDB-583C-212A246FC262}"/>
              </a:ext>
            </a:extLst>
          </p:cNvPr>
          <p:cNvPicPr>
            <a:picLocks noChangeAspect="1"/>
          </p:cNvPicPr>
          <p:nvPr/>
        </p:nvPicPr>
        <p:blipFill>
          <a:blip r:embed="rId2">
            <a:alphaModFix amt="50000"/>
          </a:blip>
          <a:stretch>
            <a:fillRect/>
          </a:stretch>
        </p:blipFill>
        <p:spPr>
          <a:xfrm>
            <a:off x="3581400" y="1985009"/>
            <a:ext cx="3140444" cy="3140444"/>
          </a:xfrm>
          <a:prstGeom prst="rect">
            <a:avLst/>
          </a:prstGeom>
        </p:spPr>
      </p:pic>
      <p:pic>
        <p:nvPicPr>
          <p:cNvPr id="11" name="Picture 10" descr="Android Head Thin Line Icon. Artificial Intelligence Vector Illustration  Isolated on White Stock Vector - Illustration of outline, artificial:  125551583">
            <a:extLst>
              <a:ext uri="{FF2B5EF4-FFF2-40B4-BE49-F238E27FC236}">
                <a16:creationId xmlns:a16="http://schemas.microsoft.com/office/drawing/2014/main" id="{04E2084B-56DE-517C-7798-F699793B01CF}"/>
              </a:ext>
            </a:extLst>
          </p:cNvPr>
          <p:cNvPicPr>
            <a:picLocks noChangeAspect="1"/>
          </p:cNvPicPr>
          <p:nvPr/>
        </p:nvPicPr>
        <p:blipFill>
          <a:blip r:embed="rId3"/>
          <a:srcRect l="12597" t="3591" r="12444" b="10394"/>
          <a:stretch>
            <a:fillRect/>
          </a:stretch>
        </p:blipFill>
        <p:spPr>
          <a:xfrm>
            <a:off x="9507794" y="1147053"/>
            <a:ext cx="2035278" cy="2466817"/>
          </a:xfrm>
          <a:prstGeom prst="rect">
            <a:avLst/>
          </a:prstGeom>
        </p:spPr>
      </p:pic>
    </p:spTree>
    <p:extLst>
      <p:ext uri="{BB962C8B-B14F-4D97-AF65-F5344CB8AC3E}">
        <p14:creationId xmlns:p14="http://schemas.microsoft.com/office/powerpoint/2010/main" val="1041471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AF05-396F-5286-34FC-C2D54A5F7EAD}"/>
              </a:ext>
            </a:extLst>
          </p:cNvPr>
          <p:cNvSpPr>
            <a:spLocks noGrp="1"/>
          </p:cNvSpPr>
          <p:nvPr>
            <p:ph type="title"/>
          </p:nvPr>
        </p:nvSpPr>
        <p:spPr/>
        <p:txBody>
          <a:bodyPr/>
          <a:lstStyle/>
          <a:p>
            <a:r>
              <a:rPr lang="en-AU" dirty="0"/>
              <a:t>Feedback register</a:t>
            </a:r>
          </a:p>
        </p:txBody>
      </p:sp>
      <p:sp>
        <p:nvSpPr>
          <p:cNvPr id="3" name="Text Placeholder 2">
            <a:extLst>
              <a:ext uri="{FF2B5EF4-FFF2-40B4-BE49-F238E27FC236}">
                <a16:creationId xmlns:a16="http://schemas.microsoft.com/office/drawing/2014/main" id="{6A2FDEF5-2879-DEAB-5E64-0B0C5D65EE58}"/>
              </a:ext>
            </a:extLst>
          </p:cNvPr>
          <p:cNvSpPr>
            <a:spLocks noGrp="1"/>
          </p:cNvSpPr>
          <p:nvPr>
            <p:ph type="body" sz="quarter" idx="13"/>
          </p:nvPr>
        </p:nvSpPr>
        <p:spPr/>
        <p:txBody>
          <a:bodyPr>
            <a:normAutofit fontScale="25000" lnSpcReduction="20000"/>
          </a:bodyPr>
          <a:lstStyle/>
          <a:p>
            <a:r>
              <a:rPr lang="en-AU" dirty="0"/>
              <a:t>After analysing the feedback register, the most important points are briefly:</a:t>
            </a:r>
          </a:p>
          <a:p>
            <a:pPr lvl="0"/>
            <a:r>
              <a:rPr lang="en-AU" dirty="0"/>
              <a:t>Human capital transition and its organizational impact</a:t>
            </a:r>
          </a:p>
          <a:p>
            <a:pPr lvl="0"/>
            <a:r>
              <a:rPr lang="en-AU" dirty="0"/>
              <a:t>Validation of the financial sustainability of the B2C model</a:t>
            </a:r>
          </a:p>
          <a:p>
            <a:pPr lvl="0"/>
            <a:r>
              <a:rPr lang="en-AU" dirty="0"/>
              <a:t>Financial evidence demonstrating the unsustainability of the current model</a:t>
            </a:r>
          </a:p>
          <a:p>
            <a:pPr lvl="0"/>
            <a:r>
              <a:rPr lang="en-AU" dirty="0"/>
              <a:t>Direct relationship with the root cause of the problem</a:t>
            </a:r>
          </a:p>
          <a:p>
            <a:pPr lvl="0"/>
            <a:r>
              <a:rPr lang="en-AU" dirty="0"/>
              <a:t>Explicit support for the Cloud-First SaaS &amp; B2C solution</a:t>
            </a:r>
          </a:p>
          <a:p>
            <a:pPr lvl="0"/>
            <a:r>
              <a:rPr lang="en-AU" dirty="0"/>
              <a:t>Lack of clarity regarding sales processes and compensation for the physical product</a:t>
            </a:r>
          </a:p>
          <a:p>
            <a:pPr lvl="0"/>
            <a:r>
              <a:rPr lang="en-AU" dirty="0"/>
              <a:t>Specific details for sales team training</a:t>
            </a:r>
          </a:p>
          <a:p>
            <a:pPr lvl="0"/>
            <a:r>
              <a:rPr lang="en-AU" dirty="0"/>
              <a:t>Operational details for marketing, payments, or support</a:t>
            </a:r>
          </a:p>
          <a:p>
            <a:pPr marL="0" indent="0">
              <a:buNone/>
            </a:pPr>
            <a:endParaRPr lang="en-AU" dirty="0"/>
          </a:p>
        </p:txBody>
      </p:sp>
      <p:sp>
        <p:nvSpPr>
          <p:cNvPr id="4" name="Slide Number Placeholder 3">
            <a:extLst>
              <a:ext uri="{FF2B5EF4-FFF2-40B4-BE49-F238E27FC236}">
                <a16:creationId xmlns:a16="http://schemas.microsoft.com/office/drawing/2014/main" id="{A894B7CC-E6F9-B713-8930-1ACD5A1288BD}"/>
              </a:ext>
            </a:extLst>
          </p:cNvPr>
          <p:cNvSpPr>
            <a:spLocks noGrp="1"/>
          </p:cNvSpPr>
          <p:nvPr>
            <p:ph type="sldNum" sz="quarter" idx="12"/>
          </p:nvPr>
        </p:nvSpPr>
        <p:spPr/>
        <p:txBody>
          <a:bodyPr/>
          <a:lstStyle/>
          <a:p>
            <a:fld id="{B5CEABB6-07DC-46E8-9B57-56EC44A396E5}" type="slidenum">
              <a:rPr lang="en-US" smtClean="0"/>
              <a:pPr/>
              <a:t>70</a:t>
            </a:fld>
            <a:endParaRPr lang="en-US" dirty="0"/>
          </a:p>
        </p:txBody>
      </p:sp>
    </p:spTree>
    <p:extLst>
      <p:ext uri="{BB962C8B-B14F-4D97-AF65-F5344CB8AC3E}">
        <p14:creationId xmlns:p14="http://schemas.microsoft.com/office/powerpoint/2010/main" val="2544418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C0B12-477A-9F01-D7DD-8DA459A58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657B8-C66F-0D9B-A13D-EE3E6BC59B97}"/>
              </a:ext>
            </a:extLst>
          </p:cNvPr>
          <p:cNvSpPr>
            <a:spLocks noGrp="1"/>
          </p:cNvSpPr>
          <p:nvPr>
            <p:ph type="title"/>
          </p:nvPr>
        </p:nvSpPr>
        <p:spPr/>
        <p:txBody>
          <a:bodyPr/>
          <a:lstStyle/>
          <a:p>
            <a:r>
              <a:rPr lang="en-AU" dirty="0"/>
              <a:t>Feedback register</a:t>
            </a:r>
          </a:p>
        </p:txBody>
      </p:sp>
      <p:sp>
        <p:nvSpPr>
          <p:cNvPr id="3" name="Text Placeholder 2">
            <a:extLst>
              <a:ext uri="{FF2B5EF4-FFF2-40B4-BE49-F238E27FC236}">
                <a16:creationId xmlns:a16="http://schemas.microsoft.com/office/drawing/2014/main" id="{B42EBC10-B852-C8BB-C902-435A14E9BBEF}"/>
              </a:ext>
            </a:extLst>
          </p:cNvPr>
          <p:cNvSpPr>
            <a:spLocks noGrp="1"/>
          </p:cNvSpPr>
          <p:nvPr>
            <p:ph type="body" sz="quarter" idx="13"/>
          </p:nvPr>
        </p:nvSpPr>
        <p:spPr/>
        <p:txBody>
          <a:bodyPr>
            <a:normAutofit fontScale="25000" lnSpcReduction="20000"/>
          </a:bodyPr>
          <a:lstStyle/>
          <a:p>
            <a:r>
              <a:rPr lang="en-AU" dirty="0"/>
              <a:t>To refine the project objectives, we will consider the following points:</a:t>
            </a:r>
          </a:p>
          <a:p>
            <a:pPr lvl="0"/>
            <a:r>
              <a:rPr lang="en-AU" dirty="0"/>
              <a:t>Clarify the scope of the solution</a:t>
            </a:r>
          </a:p>
          <a:p>
            <a:pPr lvl="0"/>
            <a:r>
              <a:rPr lang="en-AU" dirty="0"/>
              <a:t>Strengthen the conditions for success</a:t>
            </a:r>
          </a:p>
          <a:p>
            <a:pPr lvl="0"/>
            <a:r>
              <a:rPr lang="en-AU" dirty="0"/>
              <a:t>Identify key risks to validate</a:t>
            </a:r>
          </a:p>
          <a:p>
            <a:pPr lvl="0"/>
            <a:r>
              <a:rPr lang="en-AU" dirty="0"/>
              <a:t>Adjust the strategic approach</a:t>
            </a:r>
          </a:p>
          <a:p>
            <a:r>
              <a:rPr lang="en-AU" dirty="0"/>
              <a:t>Conversely, the following points are outside the scope of the current project stage:</a:t>
            </a:r>
          </a:p>
          <a:p>
            <a:pPr lvl="0"/>
            <a:r>
              <a:rPr lang="en-AU" dirty="0"/>
              <a:t>Define internal processes</a:t>
            </a:r>
          </a:p>
          <a:p>
            <a:pPr lvl="0"/>
            <a:r>
              <a:rPr lang="en-AU" dirty="0"/>
              <a:t>Design team structures</a:t>
            </a:r>
          </a:p>
          <a:p>
            <a:pPr lvl="0"/>
            <a:r>
              <a:rPr lang="en-AU" dirty="0"/>
              <a:t>Create training plans</a:t>
            </a:r>
          </a:p>
          <a:p>
            <a:pPr lvl="0"/>
            <a:r>
              <a:rPr lang="en-AU" dirty="0"/>
              <a:t>Detail sales flows or timelines</a:t>
            </a:r>
          </a:p>
        </p:txBody>
      </p:sp>
      <p:sp>
        <p:nvSpPr>
          <p:cNvPr id="4" name="Slide Number Placeholder 3">
            <a:extLst>
              <a:ext uri="{FF2B5EF4-FFF2-40B4-BE49-F238E27FC236}">
                <a16:creationId xmlns:a16="http://schemas.microsoft.com/office/drawing/2014/main" id="{25ABFABD-CB3F-D552-3E0E-4A59743881D3}"/>
              </a:ext>
            </a:extLst>
          </p:cNvPr>
          <p:cNvSpPr>
            <a:spLocks noGrp="1"/>
          </p:cNvSpPr>
          <p:nvPr>
            <p:ph type="sldNum" sz="quarter" idx="12"/>
          </p:nvPr>
        </p:nvSpPr>
        <p:spPr/>
        <p:txBody>
          <a:bodyPr/>
          <a:lstStyle/>
          <a:p>
            <a:fld id="{B5CEABB6-07DC-46E8-9B57-56EC44A396E5}" type="slidenum">
              <a:rPr lang="en-US" smtClean="0"/>
              <a:pPr/>
              <a:t>71</a:t>
            </a:fld>
            <a:endParaRPr lang="en-US" dirty="0"/>
          </a:p>
        </p:txBody>
      </p:sp>
    </p:spTree>
    <p:extLst>
      <p:ext uri="{BB962C8B-B14F-4D97-AF65-F5344CB8AC3E}">
        <p14:creationId xmlns:p14="http://schemas.microsoft.com/office/powerpoint/2010/main" val="1800295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6982-4B69-8CE9-E430-9A4CDB018B2F}"/>
              </a:ext>
            </a:extLst>
          </p:cNvPr>
          <p:cNvSpPr>
            <a:spLocks noGrp="1"/>
          </p:cNvSpPr>
          <p:nvPr>
            <p:ph type="title"/>
          </p:nvPr>
        </p:nvSpPr>
        <p:spPr>
          <a:xfrm>
            <a:off x="926592" y="188976"/>
            <a:ext cx="5864352" cy="1542288"/>
          </a:xfrm>
        </p:spPr>
        <p:txBody>
          <a:bodyPr/>
          <a:lstStyle/>
          <a:p>
            <a:r>
              <a:rPr lang="en-AU" dirty="0"/>
              <a:t>Updated Project Objectives</a:t>
            </a:r>
          </a:p>
        </p:txBody>
      </p:sp>
      <p:sp>
        <p:nvSpPr>
          <p:cNvPr id="4" name="Text Placeholder 3">
            <a:extLst>
              <a:ext uri="{FF2B5EF4-FFF2-40B4-BE49-F238E27FC236}">
                <a16:creationId xmlns:a16="http://schemas.microsoft.com/office/drawing/2014/main" id="{4FD0783C-48A7-2C0A-2115-37548225263C}"/>
              </a:ext>
            </a:extLst>
          </p:cNvPr>
          <p:cNvSpPr>
            <a:spLocks noGrp="1"/>
          </p:cNvSpPr>
          <p:nvPr>
            <p:ph type="body" sz="quarter" idx="11"/>
          </p:nvPr>
        </p:nvSpPr>
        <p:spPr>
          <a:xfrm>
            <a:off x="926592" y="2377440"/>
            <a:ext cx="11033633" cy="4069715"/>
          </a:xfrm>
        </p:spPr>
        <p:txBody>
          <a:bodyPr>
            <a:normAutofit fontScale="62500" lnSpcReduction="20000"/>
          </a:bodyPr>
          <a:lstStyle/>
          <a:p>
            <a:r>
              <a:rPr lang="en-AU" dirty="0"/>
              <a:t>As a result of analysing the feedback register, we have updated the project objectives and provided information describing each one.</a:t>
            </a:r>
          </a:p>
          <a:p>
            <a:endParaRPr lang="en-AU" b="1" dirty="0"/>
          </a:p>
          <a:p>
            <a:endParaRPr lang="en-AU" b="1" dirty="0"/>
          </a:p>
          <a:p>
            <a:r>
              <a:rPr lang="en-AU" b="1" dirty="0"/>
              <a:t>Objective 1: Reduce Manufacturing Dependence and Supply Chain Risk</a:t>
            </a:r>
            <a:endParaRPr lang="en-AU" dirty="0"/>
          </a:p>
          <a:p>
            <a:r>
              <a:rPr lang="en-AU" dirty="0"/>
              <a:t>Transition to a cloud-based SaaS and B2C delivery model to significantly reduce dependence on physical manufacturing and inventory. This objective aims to minimize exposure to factory closures, geopolitical instability, logistical delays, and high inventory costs, thereby improving overall supply chain efficiency and operational resilience.</a:t>
            </a:r>
          </a:p>
          <a:p>
            <a:r>
              <a:rPr lang="en-AU" dirty="0"/>
              <a:t> </a:t>
            </a:r>
          </a:p>
          <a:p>
            <a:r>
              <a:rPr lang="en-AU" b="1" dirty="0"/>
              <a:t>Objective 2: Ensure Service Continuity and Scalability</a:t>
            </a:r>
            <a:endParaRPr lang="en-AU" dirty="0"/>
          </a:p>
          <a:p>
            <a:r>
              <a:rPr lang="en-AU" dirty="0"/>
              <a:t>Deliver educational software through a cloud-based platform to ensure the continuity of product and service delivery, regardless of manufacturing or shipping disruptions. The solution must be able to scale rapidly to meet the growing demand from both schools and individual users without requiring additional physical production capacity.</a:t>
            </a:r>
          </a:p>
          <a:p>
            <a:endParaRPr lang="en-AU" dirty="0"/>
          </a:p>
        </p:txBody>
      </p:sp>
    </p:spTree>
    <p:extLst>
      <p:ext uri="{BB962C8B-B14F-4D97-AF65-F5344CB8AC3E}">
        <p14:creationId xmlns:p14="http://schemas.microsoft.com/office/powerpoint/2010/main" val="2433206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50E80-AD7C-248C-C9CB-DCDC3F9AE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2E9E6-E593-D4A8-3926-C953E4A23044}"/>
              </a:ext>
            </a:extLst>
          </p:cNvPr>
          <p:cNvSpPr>
            <a:spLocks noGrp="1"/>
          </p:cNvSpPr>
          <p:nvPr>
            <p:ph type="title"/>
          </p:nvPr>
        </p:nvSpPr>
        <p:spPr>
          <a:xfrm>
            <a:off x="926592" y="188976"/>
            <a:ext cx="5864352" cy="1542288"/>
          </a:xfrm>
        </p:spPr>
        <p:txBody>
          <a:bodyPr/>
          <a:lstStyle/>
          <a:p>
            <a:r>
              <a:rPr lang="en-AU" dirty="0"/>
              <a:t>Updated Project Objectives</a:t>
            </a:r>
          </a:p>
        </p:txBody>
      </p:sp>
      <p:sp>
        <p:nvSpPr>
          <p:cNvPr id="4" name="Text Placeholder 3">
            <a:extLst>
              <a:ext uri="{FF2B5EF4-FFF2-40B4-BE49-F238E27FC236}">
                <a16:creationId xmlns:a16="http://schemas.microsoft.com/office/drawing/2014/main" id="{4942A98F-354D-B461-3D65-580B8CDE2360}"/>
              </a:ext>
            </a:extLst>
          </p:cNvPr>
          <p:cNvSpPr>
            <a:spLocks noGrp="1"/>
          </p:cNvSpPr>
          <p:nvPr>
            <p:ph type="body" sz="quarter" idx="11"/>
          </p:nvPr>
        </p:nvSpPr>
        <p:spPr>
          <a:xfrm>
            <a:off x="926592" y="2377440"/>
            <a:ext cx="11033633" cy="4069715"/>
          </a:xfrm>
        </p:spPr>
        <p:txBody>
          <a:bodyPr>
            <a:normAutofit fontScale="77500" lnSpcReduction="20000"/>
          </a:bodyPr>
          <a:lstStyle/>
          <a:p>
            <a:r>
              <a:rPr lang="en-AU" b="1" dirty="0"/>
              <a:t>Objective 3: Achieve Financial Sustainability and Profitability</a:t>
            </a:r>
            <a:endParaRPr lang="en-AU" dirty="0"/>
          </a:p>
          <a:p>
            <a:r>
              <a:rPr lang="en-AU" dirty="0"/>
              <a:t>Ensure the financial viability of the cloud-based SaaS and B2C model by verifying that reductions in manufacturing and inventory costs are not offset by increased B2C operating expenses. This objective supports the recovery and maintenance of a sustainable net profit margin, aligned with the organization's 10% profitability target, and long-term liquidity through 2026.</a:t>
            </a:r>
          </a:p>
          <a:p>
            <a:r>
              <a:rPr lang="en-AU" dirty="0"/>
              <a:t> </a:t>
            </a:r>
          </a:p>
          <a:p>
            <a:r>
              <a:rPr lang="en-AU" b="1" dirty="0"/>
              <a:t>Objective 4: Support Organizational Transition Without Compromising Capacity</a:t>
            </a:r>
            <a:endParaRPr lang="en-AU" dirty="0"/>
          </a:p>
          <a:p>
            <a:r>
              <a:rPr lang="en-AU" dirty="0"/>
              <a:t>Facilitate a structured transition from a hardware-centric business model to a software-based model that maintains organizational capacity and operational stability. This objective acknowledges the business and workforce impacts while ensuring that the solution remains sustainable, scalable, and aligned with </a:t>
            </a:r>
            <a:r>
              <a:rPr lang="en-AU" dirty="0" err="1"/>
              <a:t>Worlducation's</a:t>
            </a:r>
            <a:r>
              <a:rPr lang="en-AU" dirty="0"/>
              <a:t> strategic priorities.</a:t>
            </a:r>
          </a:p>
          <a:p>
            <a:endParaRPr lang="en-AU" dirty="0"/>
          </a:p>
        </p:txBody>
      </p:sp>
    </p:spTree>
    <p:extLst>
      <p:ext uri="{BB962C8B-B14F-4D97-AF65-F5344CB8AC3E}">
        <p14:creationId xmlns:p14="http://schemas.microsoft.com/office/powerpoint/2010/main" val="3520697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F3AB-23A0-F4D6-348A-CF67FA3A8401}"/>
              </a:ext>
            </a:extLst>
          </p:cNvPr>
          <p:cNvSpPr>
            <a:spLocks noGrp="1"/>
          </p:cNvSpPr>
          <p:nvPr>
            <p:ph type="title"/>
          </p:nvPr>
        </p:nvSpPr>
        <p:spPr>
          <a:xfrm>
            <a:off x="902208" y="420624"/>
            <a:ext cx="5864352" cy="969264"/>
          </a:xfrm>
        </p:spPr>
        <p:txBody>
          <a:bodyPr/>
          <a:lstStyle/>
          <a:p>
            <a:r>
              <a:rPr lang="en-AU" dirty="0"/>
              <a:t>Seeking Approval</a:t>
            </a:r>
          </a:p>
        </p:txBody>
      </p:sp>
      <p:sp>
        <p:nvSpPr>
          <p:cNvPr id="5" name="TextBox 4">
            <a:extLst>
              <a:ext uri="{FF2B5EF4-FFF2-40B4-BE49-F238E27FC236}">
                <a16:creationId xmlns:a16="http://schemas.microsoft.com/office/drawing/2014/main" id="{4BDEB4AA-BB5F-C8EA-9522-AC32017948E7}"/>
              </a:ext>
            </a:extLst>
          </p:cNvPr>
          <p:cNvSpPr txBox="1"/>
          <p:nvPr/>
        </p:nvSpPr>
        <p:spPr>
          <a:xfrm>
            <a:off x="902208" y="1389888"/>
            <a:ext cx="6096000" cy="3062377"/>
          </a:xfrm>
          <a:prstGeom prst="rect">
            <a:avLst/>
          </a:prstGeom>
          <a:noFill/>
        </p:spPr>
        <p:txBody>
          <a:bodyPr wrap="square">
            <a:spAutoFit/>
          </a:bodyPr>
          <a:lstStyle/>
          <a:p>
            <a:r>
              <a:rPr lang="en-AU" dirty="0"/>
              <a:t>Subject: Request for Approval – Cloud-First SaaS &amp; B2C Strategic Initiative</a:t>
            </a:r>
          </a:p>
          <a:p>
            <a:r>
              <a:rPr lang="en-AU" dirty="0"/>
              <a:t>To: Senior Management and Founders,</a:t>
            </a:r>
          </a:p>
          <a:p>
            <a:r>
              <a:rPr lang="en-AU" dirty="0"/>
              <a:t>CCC: Divya Sapra</a:t>
            </a:r>
          </a:p>
          <a:p>
            <a:endParaRPr lang="en-AU" sz="1100" dirty="0">
              <a:effectLst/>
              <a:latin typeface="Times New Roman" panose="02020603050405020304" pitchFamily="18" charset="0"/>
              <a:ea typeface="Times New Roman" panose="02020603050405020304" pitchFamily="18" charset="0"/>
            </a:endParaRPr>
          </a:p>
          <a:p>
            <a:endParaRPr lang="en-AU" sz="1100" dirty="0">
              <a:latin typeface="Times New Roman" panose="02020603050405020304" pitchFamily="18" charset="0"/>
              <a:ea typeface="Times New Roman" panose="02020603050405020304" pitchFamily="18" charset="0"/>
            </a:endParaRPr>
          </a:p>
          <a:p>
            <a:endParaRPr lang="en-AU" sz="1100" dirty="0">
              <a:effectLst/>
              <a:latin typeface="Times New Roman" panose="02020603050405020304" pitchFamily="18" charset="0"/>
              <a:ea typeface="Times New Roman" panose="02020603050405020304" pitchFamily="18" charset="0"/>
            </a:endParaRPr>
          </a:p>
          <a:p>
            <a:r>
              <a:rPr lang="en-AU" sz="1100" dirty="0">
                <a:latin typeface="Times New Roman" panose="02020603050405020304" pitchFamily="18" charset="0"/>
                <a:ea typeface="Times New Roman" panose="02020603050405020304" pitchFamily="18" charset="0"/>
              </a:rPr>
              <a:t>1. Clarity of the problem and root cause</a:t>
            </a:r>
          </a:p>
          <a:p>
            <a:r>
              <a:rPr lang="en-AU" sz="1100" dirty="0">
                <a:latin typeface="Times New Roman" panose="02020603050405020304" pitchFamily="18" charset="0"/>
                <a:ea typeface="Times New Roman" panose="02020603050405020304" pitchFamily="18" charset="0"/>
              </a:rPr>
              <a:t>2. Alignment with business strategy and priorities</a:t>
            </a:r>
          </a:p>
          <a:p>
            <a:r>
              <a:rPr lang="en-AU" sz="1100" dirty="0">
                <a:latin typeface="Times New Roman" panose="02020603050405020304" pitchFamily="18" charset="0"/>
                <a:ea typeface="Times New Roman" panose="02020603050405020304" pitchFamily="18" charset="0"/>
              </a:rPr>
              <a:t>3. Financial viability and sustainability</a:t>
            </a:r>
          </a:p>
          <a:p>
            <a:r>
              <a:rPr lang="en-AU" sz="1100" dirty="0">
                <a:latin typeface="Times New Roman" panose="02020603050405020304" pitchFamily="18" charset="0"/>
                <a:ea typeface="Times New Roman" panose="02020603050405020304" pitchFamily="18" charset="0"/>
              </a:rPr>
              <a:t>4. Risk management</a:t>
            </a:r>
          </a:p>
          <a:p>
            <a:r>
              <a:rPr lang="en-AU" sz="1100" dirty="0">
                <a:latin typeface="Times New Roman" panose="02020603050405020304" pitchFamily="18" charset="0"/>
                <a:ea typeface="Times New Roman" panose="02020603050405020304" pitchFamily="18" charset="0"/>
              </a:rPr>
              <a:t>5. Organizational impact and change management</a:t>
            </a:r>
          </a:p>
          <a:p>
            <a:r>
              <a:rPr lang="en-AU" sz="1100" dirty="0">
                <a:latin typeface="Times New Roman" panose="02020603050405020304" pitchFamily="18" charset="0"/>
                <a:ea typeface="Times New Roman" panose="02020603050405020304" pitchFamily="18" charset="0"/>
              </a:rPr>
              <a:t>6. Compliance with legal and internal policies</a:t>
            </a:r>
          </a:p>
          <a:p>
            <a:r>
              <a:rPr lang="en-AU" sz="1100" dirty="0">
                <a:latin typeface="Times New Roman" panose="02020603050405020304" pitchFamily="18" charset="0"/>
                <a:ea typeface="Times New Roman" panose="02020603050405020304" pitchFamily="18" charset="0"/>
              </a:rPr>
              <a:t>7. </a:t>
            </a:r>
            <a:r>
              <a:rPr lang="en-AU" sz="1100">
                <a:latin typeface="Times New Roman" panose="02020603050405020304" pitchFamily="18" charset="0"/>
                <a:ea typeface="Times New Roman" panose="02020603050405020304" pitchFamily="18" charset="0"/>
              </a:rPr>
              <a:t>Clear project scope</a:t>
            </a:r>
            <a:endParaRPr lang="en-AU" sz="1100" dirty="0">
              <a:effectLst/>
              <a:latin typeface="Times New Roman" panose="02020603050405020304" pitchFamily="18" charset="0"/>
              <a:ea typeface="Times New Roman" panose="02020603050405020304" pitchFamily="18" charset="0"/>
            </a:endParaRPr>
          </a:p>
          <a:p>
            <a:endParaRPr lang="en-AU"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04877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AU" noProof="0"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endParaRPr lang="en-AU" noProof="0" dirty="0"/>
          </a:p>
          <a:p>
            <a:endParaRPr lang="en-AU" noProof="0" dirty="0"/>
          </a:p>
          <a:p>
            <a:endParaRPr lang="en-AU" noProof="0" dirty="0"/>
          </a:p>
          <a:p>
            <a:endParaRPr lang="en-AU" noProof="0" dirty="0"/>
          </a:p>
          <a:p>
            <a:r>
              <a:rPr lang="en-AU" noProof="0" dirty="0"/>
              <a:t>By Manuel Perez</a:t>
            </a:r>
          </a:p>
        </p:txBody>
      </p:sp>
    </p:spTree>
    <p:extLst>
      <p:ext uri="{BB962C8B-B14F-4D97-AF65-F5344CB8AC3E}">
        <p14:creationId xmlns:p14="http://schemas.microsoft.com/office/powerpoint/2010/main" val="349306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D7D9-2379-D19A-2F3C-EF0CCFBB1C5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A30A243-0A95-E3FC-6C0D-B8E01404DF0E}"/>
              </a:ext>
            </a:extLst>
          </p:cNvPr>
          <p:cNvSpPr>
            <a:spLocks noGrp="1"/>
          </p:cNvSpPr>
          <p:nvPr>
            <p:ph type="body" sz="quarter" idx="11"/>
          </p:nvPr>
        </p:nvSpPr>
        <p:spPr>
          <a:xfrm>
            <a:off x="6096000" y="679938"/>
            <a:ext cx="5864225" cy="5767217"/>
          </a:xfrm>
        </p:spPr>
        <p:txBody>
          <a:bodyPr>
            <a:normAutofit/>
          </a:bodyPr>
          <a:lstStyle/>
          <a:p>
            <a:r>
              <a:rPr lang="en-AU" b="1" dirty="0"/>
              <a:t>Situation Analysis</a:t>
            </a:r>
          </a:p>
          <a:p>
            <a:endParaRPr lang="en-AU" noProof="0" dirty="0"/>
          </a:p>
          <a:p>
            <a:r>
              <a:rPr lang="en-AU" dirty="0"/>
              <a:t>Strengths support stability and informed decision-making. </a:t>
            </a:r>
          </a:p>
          <a:p>
            <a:endParaRPr lang="en-AU" dirty="0"/>
          </a:p>
          <a:p>
            <a:endParaRPr lang="en-AU" dirty="0"/>
          </a:p>
          <a:p>
            <a:endParaRPr lang="en-AU" dirty="0"/>
          </a:p>
          <a:p>
            <a:r>
              <a:rPr lang="en-AU" dirty="0"/>
              <a:t>However, weaknesses that arise from being a growing organisation. </a:t>
            </a:r>
          </a:p>
        </p:txBody>
      </p:sp>
      <p:pic>
        <p:nvPicPr>
          <p:cNvPr id="6" name="Picture 5" descr="Hand, Gesture, Finger, signs, good, Like icon">
            <a:extLst>
              <a:ext uri="{FF2B5EF4-FFF2-40B4-BE49-F238E27FC236}">
                <a16:creationId xmlns:a16="http://schemas.microsoft.com/office/drawing/2014/main" id="{3D45A345-98A3-8245-40E6-912B5FE1C760}"/>
              </a:ext>
            </a:extLst>
          </p:cNvPr>
          <p:cNvPicPr>
            <a:picLocks noChangeAspect="1"/>
          </p:cNvPicPr>
          <p:nvPr/>
        </p:nvPicPr>
        <p:blipFill>
          <a:blip r:embed="rId2"/>
          <a:stretch>
            <a:fillRect/>
          </a:stretch>
        </p:blipFill>
        <p:spPr>
          <a:xfrm>
            <a:off x="-15240" y="607142"/>
            <a:ext cx="4876800" cy="4876800"/>
          </a:xfrm>
          <a:prstGeom prst="rect">
            <a:avLst/>
          </a:prstGeom>
        </p:spPr>
      </p:pic>
    </p:spTree>
    <p:extLst>
      <p:ext uri="{BB962C8B-B14F-4D97-AF65-F5344CB8AC3E}">
        <p14:creationId xmlns:p14="http://schemas.microsoft.com/office/powerpoint/2010/main" val="89818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557F-7A27-AC58-D90E-5640BB417AE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CABBB42-4D84-17E6-975D-8197099FE1E6}"/>
              </a:ext>
            </a:extLst>
          </p:cNvPr>
          <p:cNvSpPr>
            <a:spLocks noGrp="1"/>
          </p:cNvSpPr>
          <p:nvPr>
            <p:ph type="body" sz="quarter" idx="11"/>
          </p:nvPr>
        </p:nvSpPr>
        <p:spPr>
          <a:xfrm>
            <a:off x="668594" y="709435"/>
            <a:ext cx="6833419" cy="5767217"/>
          </a:xfrm>
        </p:spPr>
        <p:txBody>
          <a:bodyPr>
            <a:normAutofit/>
          </a:bodyPr>
          <a:lstStyle/>
          <a:p>
            <a:r>
              <a:rPr lang="en-AU" b="1" dirty="0"/>
              <a:t>Situation Analysis</a:t>
            </a:r>
          </a:p>
          <a:p>
            <a:endParaRPr lang="en-AU" noProof="0" dirty="0"/>
          </a:p>
          <a:p>
            <a:r>
              <a:rPr lang="en-AU" dirty="0"/>
              <a:t>Opportunities are evident in schools needing to update their technology and the potential for synergies across services and products. </a:t>
            </a:r>
          </a:p>
          <a:p>
            <a:endParaRPr lang="en-AU" dirty="0"/>
          </a:p>
          <a:p>
            <a:r>
              <a:rPr lang="en-AU" dirty="0"/>
              <a:t>At the same time, threats leading to lower overall investment, and the risk of failing to meet customer demands create ongoing pressure on performance and sustainability.</a:t>
            </a:r>
          </a:p>
          <a:p>
            <a:endParaRPr lang="en-AU" noProof="0" dirty="0"/>
          </a:p>
        </p:txBody>
      </p:sp>
      <p:sp>
        <p:nvSpPr>
          <p:cNvPr id="3" name="Picture Placeholder 2">
            <a:extLst>
              <a:ext uri="{FF2B5EF4-FFF2-40B4-BE49-F238E27FC236}">
                <a16:creationId xmlns:a16="http://schemas.microsoft.com/office/drawing/2014/main" id="{9C00F132-C77F-9A7D-2541-A2C542EA0F09}"/>
              </a:ext>
            </a:extLst>
          </p:cNvPr>
          <p:cNvSpPr>
            <a:spLocks noGrp="1"/>
          </p:cNvSpPr>
          <p:nvPr>
            <p:ph type="pic" sz="quarter" idx="10"/>
          </p:nvPr>
        </p:nvSpPr>
        <p:spPr/>
      </p:sp>
      <p:pic>
        <p:nvPicPr>
          <p:cNvPr id="8" name="Picture 7">
            <a:extLst>
              <a:ext uri="{FF2B5EF4-FFF2-40B4-BE49-F238E27FC236}">
                <a16:creationId xmlns:a16="http://schemas.microsoft.com/office/drawing/2014/main" id="{89CE1A31-2300-93A0-04F1-FF171949D54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tretch>
            <a:fillRect/>
          </a:stretch>
        </p:blipFill>
        <p:spPr>
          <a:xfrm>
            <a:off x="7897384" y="1330222"/>
            <a:ext cx="4097765" cy="3684229"/>
          </a:xfrm>
          <a:prstGeom prst="rect">
            <a:avLst/>
          </a:prstGeom>
        </p:spPr>
      </p:pic>
    </p:spTree>
    <p:extLst>
      <p:ext uri="{BB962C8B-B14F-4D97-AF65-F5344CB8AC3E}">
        <p14:creationId xmlns:p14="http://schemas.microsoft.com/office/powerpoint/2010/main" val="3981711731"/>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b05bf529-a1dc-42d5-b9d6-8a1e9569dd9c5bb566d4_wac-4a3e7a8b3983" id="{3651A571-81F2-7646-B17E-729B472ACFFF}" vid="{EC9E6B14-C443-2543-94D3-9DF85916D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D01540B-037D-4E23-AFCA-FDDA3CCE1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3.xml><?xml version="1.0" encoding="utf-8"?>
<ds:datastoreItem xmlns:ds="http://schemas.openxmlformats.org/officeDocument/2006/customXml" ds:itemID="{153F812E-DDE9-40A9-A0BA-64D56AFBFEB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1396</TotalTime>
  <Words>3857</Words>
  <Application>Microsoft Macintosh PowerPoint</Application>
  <PresentationFormat>Widescreen</PresentationFormat>
  <Paragraphs>628</Paragraphs>
  <Slides>75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Avenir Next LT Pro Light</vt:lpstr>
      <vt:lpstr>Calibri</vt:lpstr>
      <vt:lpstr>Posterama</vt:lpstr>
      <vt:lpstr>Times New Roman</vt:lpstr>
      <vt:lpstr>Custom</vt:lpstr>
      <vt:lpstr>BSBCTR611   Applying critical thinking</vt:lpstr>
      <vt:lpstr>Business Overview</vt:lpstr>
      <vt:lpstr>PowerPoint Presentation</vt:lpstr>
      <vt:lpstr>Mision &amp; Vision</vt:lpstr>
      <vt:lpstr>PowerPoint Presentation</vt:lpstr>
      <vt:lpstr>The Market &amp; Analysis</vt:lpstr>
      <vt:lpstr>The market</vt:lpstr>
      <vt:lpstr>PowerPoint Presentation</vt:lpstr>
      <vt:lpstr>PowerPoint Presentation</vt:lpstr>
      <vt:lpstr>Marketing Strategies</vt:lpstr>
      <vt:lpstr>What the company does </vt:lpstr>
      <vt:lpstr>Worlducation</vt:lpstr>
      <vt:lpstr>Stakeholders</vt:lpstr>
      <vt:lpstr>About my role</vt:lpstr>
      <vt:lpstr>Stakeholders</vt:lpstr>
      <vt:lpstr>Summary of Numeric and Financial Data</vt:lpstr>
      <vt:lpstr>Summary</vt:lpstr>
      <vt:lpstr>Final tips &amp; takeaways</vt:lpstr>
      <vt:lpstr>PowerPoint Presentation</vt:lpstr>
      <vt:lpstr>Complex Issue</vt:lpstr>
      <vt:lpstr>PowerPoint Presentation</vt:lpstr>
      <vt:lpstr>Revenue Growth Versus Financial Performance</vt:lpstr>
      <vt:lpstr>Manufacturing Delays and Cost Impact</vt:lpstr>
      <vt:lpstr>Financial and Operational Complexity</vt:lpstr>
      <vt:lpstr>Risk to Liquidity and Sustainability</vt:lpstr>
      <vt:lpstr>PowerPoint Presentation</vt:lpstr>
      <vt:lpstr>PowerPoint Presentation</vt:lpstr>
      <vt:lpstr>solution features</vt:lpstr>
      <vt:lpstr>Objectives when pursuing solutions </vt:lpstr>
      <vt:lpstr>Advantages of solving the issue</vt:lpstr>
      <vt:lpstr>Risks involved in pursuing solutions</vt:lpstr>
      <vt:lpstr>Legislation, Policies and Procedures</vt:lpstr>
      <vt:lpstr>Relevant Legislation</vt:lpstr>
      <vt:lpstr>Relevant Legislation</vt:lpstr>
      <vt:lpstr>Relevant Legislation</vt:lpstr>
      <vt:lpstr>Summary of Policies and Procedures</vt:lpstr>
      <vt:lpstr>Summary of Policies and Procedures</vt:lpstr>
      <vt:lpstr>Summary of Policies and Procedures</vt:lpstr>
      <vt:lpstr>Summary of Policies and Procedures</vt:lpstr>
      <vt:lpstr>Assessment of bias</vt:lpstr>
      <vt:lpstr>Assessment of bias</vt:lpstr>
      <vt:lpstr>Assessment of bias</vt:lpstr>
      <vt:lpstr>Resources required for the solution</vt:lpstr>
      <vt:lpstr>Human Resources</vt:lpstr>
      <vt:lpstr>Technological Resources</vt:lpstr>
      <vt:lpstr>Financial Resources</vt:lpstr>
      <vt:lpstr>Administrative Resources</vt:lpstr>
      <vt:lpstr>Generating Solutions</vt:lpstr>
      <vt:lpstr>Feedback presentation</vt:lpstr>
      <vt:lpstr>Brainstorming</vt:lpstr>
      <vt:lpstr>Mind mapping</vt:lpstr>
      <vt:lpstr>Alternative solutions</vt:lpstr>
      <vt:lpstr>success criteria table</vt:lpstr>
      <vt:lpstr>constraints  criteria table</vt:lpstr>
      <vt:lpstr>PowerPoint Presentation</vt:lpstr>
      <vt:lpstr>PowerPoint Presentation</vt:lpstr>
      <vt:lpstr>Paired Comparison Analysis</vt:lpstr>
      <vt:lpstr>Why?</vt:lpstr>
      <vt:lpstr>assessment of bias</vt:lpstr>
      <vt:lpstr>The legislation and organizational policy linked</vt:lpstr>
      <vt:lpstr>the Solution Aligns with Strategic Priorities </vt:lpstr>
      <vt:lpstr>the Solution Aligns with Strategic Priorities </vt:lpstr>
      <vt:lpstr>the solution meets the objectives when seeking solutions </vt:lpstr>
      <vt:lpstr>the solution meets the objectives when seeking solutions </vt:lpstr>
      <vt:lpstr>Resources Needed</vt:lpstr>
      <vt:lpstr>Resources Needed</vt:lpstr>
      <vt:lpstr>Advantages</vt:lpstr>
      <vt:lpstr>Risks</vt:lpstr>
      <vt:lpstr>Refine the Project</vt:lpstr>
      <vt:lpstr>Feedback register</vt:lpstr>
      <vt:lpstr>Feedback register</vt:lpstr>
      <vt:lpstr>Updated Project Objectives</vt:lpstr>
      <vt:lpstr>Updated Project Objectives</vt:lpstr>
      <vt:lpstr>Seeking Approval</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Manuel Perez</dc:creator>
  <cp:lastModifiedBy>Manuel Perez</cp:lastModifiedBy>
  <cp:revision>37</cp:revision>
  <dcterms:created xsi:type="dcterms:W3CDTF">2026-01-28T08:20:37Z</dcterms:created>
  <dcterms:modified xsi:type="dcterms:W3CDTF">2026-02-02T11:56:50Z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